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333" r:id="rId15"/>
    <p:sldId id="266" r:id="rId16"/>
    <p:sldId id="265" r:id="rId17"/>
    <p:sldId id="276" r:id="rId18"/>
    <p:sldId id="303" r:id="rId19"/>
    <p:sldId id="293" r:id="rId20"/>
    <p:sldId id="334"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28D7B15-4A1E-46BF-81CB-37BA87E2DD03}" v="4387" dt="2023-06-11T17:14:59.060"/>
    <p1510:client id="{CC69BAD0-B878-4D5F-9EDC-F1CFB63E14B5}" v="190" dt="2021-08-18T18:06:57.811"/>
    <p1510:client id="{D8984667-1AEF-407E-9E44-082064904221}" v="457" dt="2023-06-11T07:28:13.215"/>
    <p1510:client id="{DB0960D3-4047-48BE-8E14-2B7EF3FB7B86}" v="4482" dt="2023-06-12T14:48:07.847"/>
    <p1510:client id="{DE21916F-5A77-48B3-B76D-A762758AEB1E}" v="3964" dt="2023-06-12T17:38:51.947"/>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CAA130-25E4-46EA-BCAB-0B7161E334F6}" type="doc">
      <dgm:prSet loTypeId="urn:microsoft.com/office/officeart/2005/8/layout/process1" loCatId="process" qsTypeId="urn:microsoft.com/office/officeart/2005/8/quickstyle/simple3" qsCatId="simple" csTypeId="urn:microsoft.com/office/officeart/2005/8/colors/colorful5" csCatId="colorful" phldr="1"/>
      <dgm:spPr/>
    </dgm:pt>
    <dgm:pt modelId="{72BD2817-F1D1-493C-BF73-B0C9F3186C62}">
      <dgm:prSet phldrT="[Text]" phldr="0"/>
      <dgm:spPr/>
      <dgm:t>
        <a:bodyPr/>
        <a:lstStyle/>
        <a:p>
          <a:pPr rtl="0"/>
          <a:r>
            <a:rPr lang="en-US" dirty="0">
              <a:latin typeface="Calibri Light" panose="020F0302020204030204"/>
            </a:rPr>
            <a:t>Data preprocessing</a:t>
          </a:r>
          <a:endParaRPr lang="en-US" dirty="0"/>
        </a:p>
      </dgm:t>
    </dgm:pt>
    <dgm:pt modelId="{E38600AB-A551-418E-8A70-A621607CC610}" type="parTrans" cxnId="{86F2F8FD-E57B-446E-B3AB-59701AAE5750}">
      <dgm:prSet/>
      <dgm:spPr/>
    </dgm:pt>
    <dgm:pt modelId="{3406B1AB-FBD8-4C68-9401-AC8533CB6355}" type="sibTrans" cxnId="{86F2F8FD-E57B-446E-B3AB-59701AAE5750}">
      <dgm:prSet/>
      <dgm:spPr/>
      <dgm:t>
        <a:bodyPr/>
        <a:lstStyle/>
        <a:p>
          <a:endParaRPr lang="en-US"/>
        </a:p>
      </dgm:t>
    </dgm:pt>
    <dgm:pt modelId="{F5D60A0A-683D-4F21-9AA0-DB17F36CE843}">
      <dgm:prSet phldrT="[Text]" phldr="0"/>
      <dgm:spPr/>
      <dgm:t>
        <a:bodyPr/>
        <a:lstStyle/>
        <a:p>
          <a:pPr rtl="0"/>
          <a:r>
            <a:rPr lang="en-US" dirty="0">
              <a:latin typeface="Calibri Light" panose="020F0302020204030204"/>
            </a:rPr>
            <a:t>Train/Test split</a:t>
          </a:r>
          <a:endParaRPr lang="en-US" dirty="0"/>
        </a:p>
      </dgm:t>
    </dgm:pt>
    <dgm:pt modelId="{484D961B-8B24-4EEA-BE2A-D3EC8D78900D}" type="parTrans" cxnId="{82151CD5-95C6-455E-9E64-BE3580056DBE}">
      <dgm:prSet/>
      <dgm:spPr/>
    </dgm:pt>
    <dgm:pt modelId="{B0235618-FE3D-40AC-B35C-B2B74E15B224}" type="sibTrans" cxnId="{82151CD5-95C6-455E-9E64-BE3580056DBE}">
      <dgm:prSet/>
      <dgm:spPr/>
      <dgm:t>
        <a:bodyPr/>
        <a:lstStyle/>
        <a:p>
          <a:endParaRPr lang="en-US"/>
        </a:p>
      </dgm:t>
    </dgm:pt>
    <dgm:pt modelId="{1FD67103-2705-4F53-B0AA-548215A3BB59}">
      <dgm:prSet phldrT="[Text]" phldr="0"/>
      <dgm:spPr/>
      <dgm:t>
        <a:bodyPr/>
        <a:lstStyle/>
        <a:p>
          <a:pPr rtl="0"/>
          <a:r>
            <a:rPr lang="en-US" dirty="0">
              <a:latin typeface="Calibri Light" panose="020F0302020204030204"/>
            </a:rPr>
            <a:t>Model building, training</a:t>
          </a:r>
          <a:endParaRPr lang="en-US" dirty="0"/>
        </a:p>
      </dgm:t>
    </dgm:pt>
    <dgm:pt modelId="{DB512A65-2D09-4F53-B0E7-EB90DF0271A8}" type="parTrans" cxnId="{8064D829-DE7B-494B-96DF-C5FB25E49323}">
      <dgm:prSet/>
      <dgm:spPr/>
    </dgm:pt>
    <dgm:pt modelId="{9720F9FA-AC2F-4898-AEA3-4C47E5FC8DD7}" type="sibTrans" cxnId="{8064D829-DE7B-494B-96DF-C5FB25E49323}">
      <dgm:prSet/>
      <dgm:spPr/>
      <dgm:t>
        <a:bodyPr/>
        <a:lstStyle/>
        <a:p>
          <a:endParaRPr lang="en-US"/>
        </a:p>
      </dgm:t>
    </dgm:pt>
    <dgm:pt modelId="{C206208F-E651-4F14-AC9A-1311D1ED3CE5}">
      <dgm:prSet phldr="0"/>
      <dgm:spPr/>
      <dgm:t>
        <a:bodyPr/>
        <a:lstStyle/>
        <a:p>
          <a:pPr rtl="0"/>
          <a:r>
            <a:rPr lang="en-US" dirty="0">
              <a:latin typeface="Calibri Light" panose="020F0302020204030204"/>
            </a:rPr>
            <a:t>Model testing, evaluating</a:t>
          </a:r>
        </a:p>
      </dgm:t>
    </dgm:pt>
    <dgm:pt modelId="{2EDD9EEE-D232-4571-8106-5DC787CC705A}" type="parTrans" cxnId="{2AB14893-FFC2-4C04-B9B3-7A42BE14E9F4}">
      <dgm:prSet/>
      <dgm:spPr/>
    </dgm:pt>
    <dgm:pt modelId="{A4BCC7B4-7075-4F51-827C-E89B1BD83613}" type="sibTrans" cxnId="{2AB14893-FFC2-4C04-B9B3-7A42BE14E9F4}">
      <dgm:prSet/>
      <dgm:spPr/>
      <dgm:t>
        <a:bodyPr/>
        <a:lstStyle/>
        <a:p>
          <a:endParaRPr lang="en-US"/>
        </a:p>
      </dgm:t>
    </dgm:pt>
    <dgm:pt modelId="{6BB53011-4701-4D5A-875D-CD2366C88914}">
      <dgm:prSet phldr="0"/>
      <dgm:spPr/>
      <dgm:t>
        <a:bodyPr/>
        <a:lstStyle/>
        <a:p>
          <a:r>
            <a:rPr lang="en-US" dirty="0">
              <a:latin typeface="Calibri Light" panose="020F0302020204030204"/>
            </a:rPr>
            <a:t>Result</a:t>
          </a:r>
        </a:p>
      </dgm:t>
    </dgm:pt>
    <dgm:pt modelId="{8298697D-1AFD-4923-90F9-C2F17839ABE2}" type="parTrans" cxnId="{2D9ECC72-97E6-493D-8170-60164D1D94BE}">
      <dgm:prSet/>
      <dgm:spPr/>
    </dgm:pt>
    <dgm:pt modelId="{041BCBC9-7E6E-4A28-AA10-959F2470C9D6}" type="sibTrans" cxnId="{2D9ECC72-97E6-493D-8170-60164D1D94BE}">
      <dgm:prSet/>
      <dgm:spPr/>
    </dgm:pt>
    <dgm:pt modelId="{6AB4866E-CC01-468C-A9E2-D5C189B1768F}" type="pres">
      <dgm:prSet presAssocID="{27CAA130-25E4-46EA-BCAB-0B7161E334F6}" presName="Name0" presStyleCnt="0">
        <dgm:presLayoutVars>
          <dgm:dir/>
          <dgm:resizeHandles val="exact"/>
        </dgm:presLayoutVars>
      </dgm:prSet>
      <dgm:spPr/>
    </dgm:pt>
    <dgm:pt modelId="{A60861BA-91C3-420C-854C-CEAA03F64644}" type="pres">
      <dgm:prSet presAssocID="{72BD2817-F1D1-493C-BF73-B0C9F3186C62}" presName="node" presStyleLbl="node1" presStyleIdx="0" presStyleCnt="5">
        <dgm:presLayoutVars>
          <dgm:bulletEnabled val="1"/>
        </dgm:presLayoutVars>
      </dgm:prSet>
      <dgm:spPr/>
    </dgm:pt>
    <dgm:pt modelId="{54E7D314-EA17-487B-9514-B99EF95B53B5}" type="pres">
      <dgm:prSet presAssocID="{3406B1AB-FBD8-4C68-9401-AC8533CB6355}" presName="sibTrans" presStyleLbl="sibTrans2D1" presStyleIdx="0" presStyleCnt="4"/>
      <dgm:spPr/>
    </dgm:pt>
    <dgm:pt modelId="{4FD3AEA9-4F32-4D5B-8567-A34223826D98}" type="pres">
      <dgm:prSet presAssocID="{3406B1AB-FBD8-4C68-9401-AC8533CB6355}" presName="connectorText" presStyleLbl="sibTrans2D1" presStyleIdx="0" presStyleCnt="4"/>
      <dgm:spPr/>
    </dgm:pt>
    <dgm:pt modelId="{74A54B4A-4282-44E0-943D-993C080CF423}" type="pres">
      <dgm:prSet presAssocID="{F5D60A0A-683D-4F21-9AA0-DB17F36CE843}" presName="node" presStyleLbl="node1" presStyleIdx="1" presStyleCnt="5">
        <dgm:presLayoutVars>
          <dgm:bulletEnabled val="1"/>
        </dgm:presLayoutVars>
      </dgm:prSet>
      <dgm:spPr/>
    </dgm:pt>
    <dgm:pt modelId="{1D2453EB-2126-4B7F-AB33-4A51E0C40736}" type="pres">
      <dgm:prSet presAssocID="{B0235618-FE3D-40AC-B35C-B2B74E15B224}" presName="sibTrans" presStyleLbl="sibTrans2D1" presStyleIdx="1" presStyleCnt="4"/>
      <dgm:spPr/>
    </dgm:pt>
    <dgm:pt modelId="{07D6F426-0BCD-4BBD-ADE0-B6116FC7D4DC}" type="pres">
      <dgm:prSet presAssocID="{B0235618-FE3D-40AC-B35C-B2B74E15B224}" presName="connectorText" presStyleLbl="sibTrans2D1" presStyleIdx="1" presStyleCnt="4"/>
      <dgm:spPr/>
    </dgm:pt>
    <dgm:pt modelId="{A2BB4FBC-BC88-455A-B9F9-B7DF2F846982}" type="pres">
      <dgm:prSet presAssocID="{1FD67103-2705-4F53-B0AA-548215A3BB59}" presName="node" presStyleLbl="node1" presStyleIdx="2" presStyleCnt="5">
        <dgm:presLayoutVars>
          <dgm:bulletEnabled val="1"/>
        </dgm:presLayoutVars>
      </dgm:prSet>
      <dgm:spPr/>
    </dgm:pt>
    <dgm:pt modelId="{CF03CC06-A8B2-47A7-BBEE-7BB90E8A0B1B}" type="pres">
      <dgm:prSet presAssocID="{9720F9FA-AC2F-4898-AEA3-4C47E5FC8DD7}" presName="sibTrans" presStyleLbl="sibTrans2D1" presStyleIdx="2" presStyleCnt="4"/>
      <dgm:spPr/>
    </dgm:pt>
    <dgm:pt modelId="{AFBA580C-B87F-437B-80CE-5430524AD77A}" type="pres">
      <dgm:prSet presAssocID="{9720F9FA-AC2F-4898-AEA3-4C47E5FC8DD7}" presName="connectorText" presStyleLbl="sibTrans2D1" presStyleIdx="2" presStyleCnt="4"/>
      <dgm:spPr/>
    </dgm:pt>
    <dgm:pt modelId="{B1D4DD32-B5BD-4C93-82D8-534BABBEB733}" type="pres">
      <dgm:prSet presAssocID="{C206208F-E651-4F14-AC9A-1311D1ED3CE5}" presName="node" presStyleLbl="node1" presStyleIdx="3" presStyleCnt="5">
        <dgm:presLayoutVars>
          <dgm:bulletEnabled val="1"/>
        </dgm:presLayoutVars>
      </dgm:prSet>
      <dgm:spPr/>
    </dgm:pt>
    <dgm:pt modelId="{893353C1-7E8B-4DFB-BCF1-F33861A161D7}" type="pres">
      <dgm:prSet presAssocID="{A4BCC7B4-7075-4F51-827C-E89B1BD83613}" presName="sibTrans" presStyleLbl="sibTrans2D1" presStyleIdx="3" presStyleCnt="4"/>
      <dgm:spPr/>
    </dgm:pt>
    <dgm:pt modelId="{DB215E66-ECCC-4D17-A264-8BD8F927BA6C}" type="pres">
      <dgm:prSet presAssocID="{A4BCC7B4-7075-4F51-827C-E89B1BD83613}" presName="connectorText" presStyleLbl="sibTrans2D1" presStyleIdx="3" presStyleCnt="4"/>
      <dgm:spPr/>
    </dgm:pt>
    <dgm:pt modelId="{AD93B7F0-56CE-475D-9792-5472B8C8C15E}" type="pres">
      <dgm:prSet presAssocID="{6BB53011-4701-4D5A-875D-CD2366C88914}" presName="node" presStyleLbl="node1" presStyleIdx="4" presStyleCnt="5">
        <dgm:presLayoutVars>
          <dgm:bulletEnabled val="1"/>
        </dgm:presLayoutVars>
      </dgm:prSet>
      <dgm:spPr/>
    </dgm:pt>
  </dgm:ptLst>
  <dgm:cxnLst>
    <dgm:cxn modelId="{C8DCC003-3C9B-4089-8917-4A7E16836CC1}" type="presOf" srcId="{9720F9FA-AC2F-4898-AEA3-4C47E5FC8DD7}" destId="{AFBA580C-B87F-437B-80CE-5430524AD77A}" srcOrd="1" destOrd="0" presId="urn:microsoft.com/office/officeart/2005/8/layout/process1"/>
    <dgm:cxn modelId="{8064D829-DE7B-494B-96DF-C5FB25E49323}" srcId="{27CAA130-25E4-46EA-BCAB-0B7161E334F6}" destId="{1FD67103-2705-4F53-B0AA-548215A3BB59}" srcOrd="2" destOrd="0" parTransId="{DB512A65-2D09-4F53-B0E7-EB90DF0271A8}" sibTransId="{9720F9FA-AC2F-4898-AEA3-4C47E5FC8DD7}"/>
    <dgm:cxn modelId="{DE13865F-5B28-4367-998D-EF7D969B4C03}" type="presOf" srcId="{9720F9FA-AC2F-4898-AEA3-4C47E5FC8DD7}" destId="{CF03CC06-A8B2-47A7-BBEE-7BB90E8A0B1B}" srcOrd="0" destOrd="0" presId="urn:microsoft.com/office/officeart/2005/8/layout/process1"/>
    <dgm:cxn modelId="{A520D567-58BF-43A3-9AB4-466E44EFA61B}" type="presOf" srcId="{6BB53011-4701-4D5A-875D-CD2366C88914}" destId="{AD93B7F0-56CE-475D-9792-5472B8C8C15E}" srcOrd="0" destOrd="0" presId="urn:microsoft.com/office/officeart/2005/8/layout/process1"/>
    <dgm:cxn modelId="{C61A2F4F-39E7-45D8-ADAE-BF7DA5C1CB0A}" type="presOf" srcId="{1FD67103-2705-4F53-B0AA-548215A3BB59}" destId="{A2BB4FBC-BC88-455A-B9F9-B7DF2F846982}" srcOrd="0" destOrd="0" presId="urn:microsoft.com/office/officeart/2005/8/layout/process1"/>
    <dgm:cxn modelId="{2D9ECC72-97E6-493D-8170-60164D1D94BE}" srcId="{27CAA130-25E4-46EA-BCAB-0B7161E334F6}" destId="{6BB53011-4701-4D5A-875D-CD2366C88914}" srcOrd="4" destOrd="0" parTransId="{8298697D-1AFD-4923-90F9-C2F17839ABE2}" sibTransId="{041BCBC9-7E6E-4A28-AA10-959F2470C9D6}"/>
    <dgm:cxn modelId="{17EE908A-8263-44D1-9AC6-3041B49EEBFA}" type="presOf" srcId="{3406B1AB-FBD8-4C68-9401-AC8533CB6355}" destId="{54E7D314-EA17-487B-9514-B99EF95B53B5}" srcOrd="0" destOrd="0" presId="urn:microsoft.com/office/officeart/2005/8/layout/process1"/>
    <dgm:cxn modelId="{6008A290-16B3-4862-A564-B6A35AA70EB7}" type="presOf" srcId="{B0235618-FE3D-40AC-B35C-B2B74E15B224}" destId="{07D6F426-0BCD-4BBD-ADE0-B6116FC7D4DC}" srcOrd="1" destOrd="0" presId="urn:microsoft.com/office/officeart/2005/8/layout/process1"/>
    <dgm:cxn modelId="{A9EC7B91-2147-468B-BE3D-67BA2AC57F0A}" type="presOf" srcId="{3406B1AB-FBD8-4C68-9401-AC8533CB6355}" destId="{4FD3AEA9-4F32-4D5B-8567-A34223826D98}" srcOrd="1" destOrd="0" presId="urn:microsoft.com/office/officeart/2005/8/layout/process1"/>
    <dgm:cxn modelId="{2AB14893-FFC2-4C04-B9B3-7A42BE14E9F4}" srcId="{27CAA130-25E4-46EA-BCAB-0B7161E334F6}" destId="{C206208F-E651-4F14-AC9A-1311D1ED3CE5}" srcOrd="3" destOrd="0" parTransId="{2EDD9EEE-D232-4571-8106-5DC787CC705A}" sibTransId="{A4BCC7B4-7075-4F51-827C-E89B1BD83613}"/>
    <dgm:cxn modelId="{08A89E97-D714-41ED-9A38-FF78074AA90D}" type="presOf" srcId="{27CAA130-25E4-46EA-BCAB-0B7161E334F6}" destId="{6AB4866E-CC01-468C-A9E2-D5C189B1768F}" srcOrd="0" destOrd="0" presId="urn:microsoft.com/office/officeart/2005/8/layout/process1"/>
    <dgm:cxn modelId="{EFCA229F-5DE7-47AA-9A0D-0A4C30477614}" type="presOf" srcId="{F5D60A0A-683D-4F21-9AA0-DB17F36CE843}" destId="{74A54B4A-4282-44E0-943D-993C080CF423}" srcOrd="0" destOrd="0" presId="urn:microsoft.com/office/officeart/2005/8/layout/process1"/>
    <dgm:cxn modelId="{704ED4B1-98CE-4649-9FD6-43784AF5C9FD}" type="presOf" srcId="{72BD2817-F1D1-493C-BF73-B0C9F3186C62}" destId="{A60861BA-91C3-420C-854C-CEAA03F64644}" srcOrd="0" destOrd="0" presId="urn:microsoft.com/office/officeart/2005/8/layout/process1"/>
    <dgm:cxn modelId="{82151CD5-95C6-455E-9E64-BE3580056DBE}" srcId="{27CAA130-25E4-46EA-BCAB-0B7161E334F6}" destId="{F5D60A0A-683D-4F21-9AA0-DB17F36CE843}" srcOrd="1" destOrd="0" parTransId="{484D961B-8B24-4EEA-BE2A-D3EC8D78900D}" sibTransId="{B0235618-FE3D-40AC-B35C-B2B74E15B224}"/>
    <dgm:cxn modelId="{458BBED9-C16F-4AD2-971D-78C351EBC821}" type="presOf" srcId="{B0235618-FE3D-40AC-B35C-B2B74E15B224}" destId="{1D2453EB-2126-4B7F-AB33-4A51E0C40736}" srcOrd="0" destOrd="0" presId="urn:microsoft.com/office/officeart/2005/8/layout/process1"/>
    <dgm:cxn modelId="{5E2C84F1-929A-4827-A646-56FA62D5D863}" type="presOf" srcId="{A4BCC7B4-7075-4F51-827C-E89B1BD83613}" destId="{893353C1-7E8B-4DFB-BCF1-F33861A161D7}" srcOrd="0" destOrd="0" presId="urn:microsoft.com/office/officeart/2005/8/layout/process1"/>
    <dgm:cxn modelId="{C5B86CF9-372B-4F95-AC41-A78ACD6F8C31}" type="presOf" srcId="{A4BCC7B4-7075-4F51-827C-E89B1BD83613}" destId="{DB215E66-ECCC-4D17-A264-8BD8F927BA6C}" srcOrd="1" destOrd="0" presId="urn:microsoft.com/office/officeart/2005/8/layout/process1"/>
    <dgm:cxn modelId="{539D58FD-60C9-4EE0-A20A-5C2F4C432B56}" type="presOf" srcId="{C206208F-E651-4F14-AC9A-1311D1ED3CE5}" destId="{B1D4DD32-B5BD-4C93-82D8-534BABBEB733}" srcOrd="0" destOrd="0" presId="urn:microsoft.com/office/officeart/2005/8/layout/process1"/>
    <dgm:cxn modelId="{86F2F8FD-E57B-446E-B3AB-59701AAE5750}" srcId="{27CAA130-25E4-46EA-BCAB-0B7161E334F6}" destId="{72BD2817-F1D1-493C-BF73-B0C9F3186C62}" srcOrd="0" destOrd="0" parTransId="{E38600AB-A551-418E-8A70-A621607CC610}" sibTransId="{3406B1AB-FBD8-4C68-9401-AC8533CB6355}"/>
    <dgm:cxn modelId="{E1764B03-DB01-42BB-A035-9211BA7E34D5}" type="presParOf" srcId="{6AB4866E-CC01-468C-A9E2-D5C189B1768F}" destId="{A60861BA-91C3-420C-854C-CEAA03F64644}" srcOrd="0" destOrd="0" presId="urn:microsoft.com/office/officeart/2005/8/layout/process1"/>
    <dgm:cxn modelId="{72F92109-AEBE-4419-B7E3-AB9A6FD0B87E}" type="presParOf" srcId="{6AB4866E-CC01-468C-A9E2-D5C189B1768F}" destId="{54E7D314-EA17-487B-9514-B99EF95B53B5}" srcOrd="1" destOrd="0" presId="urn:microsoft.com/office/officeart/2005/8/layout/process1"/>
    <dgm:cxn modelId="{241CBC63-0C97-42A4-944B-0C73D3F9D6AE}" type="presParOf" srcId="{54E7D314-EA17-487B-9514-B99EF95B53B5}" destId="{4FD3AEA9-4F32-4D5B-8567-A34223826D98}" srcOrd="0" destOrd="0" presId="urn:microsoft.com/office/officeart/2005/8/layout/process1"/>
    <dgm:cxn modelId="{B59376F6-F0A4-4BE1-8E8E-F98B7143C7F9}" type="presParOf" srcId="{6AB4866E-CC01-468C-A9E2-D5C189B1768F}" destId="{74A54B4A-4282-44E0-943D-993C080CF423}" srcOrd="2" destOrd="0" presId="urn:microsoft.com/office/officeart/2005/8/layout/process1"/>
    <dgm:cxn modelId="{13069401-6594-4F08-9F28-2F31841D95ED}" type="presParOf" srcId="{6AB4866E-CC01-468C-A9E2-D5C189B1768F}" destId="{1D2453EB-2126-4B7F-AB33-4A51E0C40736}" srcOrd="3" destOrd="0" presId="urn:microsoft.com/office/officeart/2005/8/layout/process1"/>
    <dgm:cxn modelId="{2B354858-7BC4-43A0-A754-694BA328B61E}" type="presParOf" srcId="{1D2453EB-2126-4B7F-AB33-4A51E0C40736}" destId="{07D6F426-0BCD-4BBD-ADE0-B6116FC7D4DC}" srcOrd="0" destOrd="0" presId="urn:microsoft.com/office/officeart/2005/8/layout/process1"/>
    <dgm:cxn modelId="{B1EBB2EE-14C5-4403-9134-AEB68F606F6D}" type="presParOf" srcId="{6AB4866E-CC01-468C-A9E2-D5C189B1768F}" destId="{A2BB4FBC-BC88-455A-B9F9-B7DF2F846982}" srcOrd="4" destOrd="0" presId="urn:microsoft.com/office/officeart/2005/8/layout/process1"/>
    <dgm:cxn modelId="{1A80EFAD-8E0E-49D4-9E4F-230C1B501471}" type="presParOf" srcId="{6AB4866E-CC01-468C-A9E2-D5C189B1768F}" destId="{CF03CC06-A8B2-47A7-BBEE-7BB90E8A0B1B}" srcOrd="5" destOrd="0" presId="urn:microsoft.com/office/officeart/2005/8/layout/process1"/>
    <dgm:cxn modelId="{30AB6CCD-0770-49D9-87AB-BE27280CACB7}" type="presParOf" srcId="{CF03CC06-A8B2-47A7-BBEE-7BB90E8A0B1B}" destId="{AFBA580C-B87F-437B-80CE-5430524AD77A}" srcOrd="0" destOrd="0" presId="urn:microsoft.com/office/officeart/2005/8/layout/process1"/>
    <dgm:cxn modelId="{9BDC22E4-FABE-4961-B784-01E8DCF746AB}" type="presParOf" srcId="{6AB4866E-CC01-468C-A9E2-D5C189B1768F}" destId="{B1D4DD32-B5BD-4C93-82D8-534BABBEB733}" srcOrd="6" destOrd="0" presId="urn:microsoft.com/office/officeart/2005/8/layout/process1"/>
    <dgm:cxn modelId="{EF8D40DF-01BF-4CF3-9BCE-BE295A1C1BF0}" type="presParOf" srcId="{6AB4866E-CC01-468C-A9E2-D5C189B1768F}" destId="{893353C1-7E8B-4DFB-BCF1-F33861A161D7}" srcOrd="7" destOrd="0" presId="urn:microsoft.com/office/officeart/2005/8/layout/process1"/>
    <dgm:cxn modelId="{600A77C7-BCC2-4B5E-90BF-D16A97CBBC15}" type="presParOf" srcId="{893353C1-7E8B-4DFB-BCF1-F33861A161D7}" destId="{DB215E66-ECCC-4D17-A264-8BD8F927BA6C}" srcOrd="0" destOrd="0" presId="urn:microsoft.com/office/officeart/2005/8/layout/process1"/>
    <dgm:cxn modelId="{4C5FF19F-BA03-44E0-B8B8-7E7085E8D518}" type="presParOf" srcId="{6AB4866E-CC01-468C-A9E2-D5C189B1768F}" destId="{AD93B7F0-56CE-475D-9792-5472B8C8C15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0861BA-91C3-420C-854C-CEAA03F64644}">
      <dsp:nvSpPr>
        <dsp:cNvPr id="0" name=""/>
        <dsp:cNvSpPr/>
      </dsp:nvSpPr>
      <dsp:spPr>
        <a:xfrm>
          <a:off x="4206" y="921471"/>
          <a:ext cx="1304106" cy="819141"/>
        </a:xfrm>
        <a:prstGeom prst="roundRect">
          <a:avLst>
            <a:gd name="adj" fmla="val 1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Data preprocessing</a:t>
          </a:r>
          <a:endParaRPr lang="en-US" sz="1500" kern="1200" dirty="0"/>
        </a:p>
      </dsp:txBody>
      <dsp:txXfrm>
        <a:off x="28198" y="945463"/>
        <a:ext cx="1256122" cy="771157"/>
      </dsp:txXfrm>
    </dsp:sp>
    <dsp:sp modelId="{54E7D314-EA17-487B-9514-B99EF95B53B5}">
      <dsp:nvSpPr>
        <dsp:cNvPr id="0" name=""/>
        <dsp:cNvSpPr/>
      </dsp:nvSpPr>
      <dsp:spPr>
        <a:xfrm>
          <a:off x="1438723" y="1169332"/>
          <a:ext cx="276470" cy="323418"/>
        </a:xfrm>
        <a:prstGeom prst="rightArrow">
          <a:avLst>
            <a:gd name="adj1" fmla="val 60000"/>
            <a:gd name="adj2" fmla="val 5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38723" y="1234016"/>
        <a:ext cx="193529" cy="194050"/>
      </dsp:txXfrm>
    </dsp:sp>
    <dsp:sp modelId="{74A54B4A-4282-44E0-943D-993C080CF423}">
      <dsp:nvSpPr>
        <dsp:cNvPr id="0" name=""/>
        <dsp:cNvSpPr/>
      </dsp:nvSpPr>
      <dsp:spPr>
        <a:xfrm>
          <a:off x="1829955" y="921471"/>
          <a:ext cx="1304106" cy="819141"/>
        </a:xfrm>
        <a:prstGeom prst="roundRect">
          <a:avLst>
            <a:gd name="adj" fmla="val 10000"/>
          </a:avLst>
        </a:prstGeom>
        <a:gradFill rotWithShape="0">
          <a:gsLst>
            <a:gs pos="0">
              <a:schemeClr val="accent5">
                <a:hueOff val="-1689636"/>
                <a:satOff val="-4355"/>
                <a:lumOff val="-2941"/>
                <a:alphaOff val="0"/>
                <a:lumMod val="110000"/>
                <a:satMod val="105000"/>
                <a:tint val="67000"/>
              </a:schemeClr>
            </a:gs>
            <a:gs pos="50000">
              <a:schemeClr val="accent5">
                <a:hueOff val="-1689636"/>
                <a:satOff val="-4355"/>
                <a:lumOff val="-2941"/>
                <a:alphaOff val="0"/>
                <a:lumMod val="105000"/>
                <a:satMod val="103000"/>
                <a:tint val="73000"/>
              </a:schemeClr>
            </a:gs>
            <a:gs pos="100000">
              <a:schemeClr val="accent5">
                <a:hueOff val="-1689636"/>
                <a:satOff val="-4355"/>
                <a:lumOff val="-2941"/>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Train/Test split</a:t>
          </a:r>
          <a:endParaRPr lang="en-US" sz="1500" kern="1200" dirty="0"/>
        </a:p>
      </dsp:txBody>
      <dsp:txXfrm>
        <a:off x="1853947" y="945463"/>
        <a:ext cx="1256122" cy="771157"/>
      </dsp:txXfrm>
    </dsp:sp>
    <dsp:sp modelId="{1D2453EB-2126-4B7F-AB33-4A51E0C40736}">
      <dsp:nvSpPr>
        <dsp:cNvPr id="0" name=""/>
        <dsp:cNvSpPr/>
      </dsp:nvSpPr>
      <dsp:spPr>
        <a:xfrm>
          <a:off x="3264472" y="1169332"/>
          <a:ext cx="276470" cy="323418"/>
        </a:xfrm>
        <a:prstGeom prst="rightArrow">
          <a:avLst>
            <a:gd name="adj1" fmla="val 60000"/>
            <a:gd name="adj2" fmla="val 50000"/>
          </a:avLst>
        </a:prstGeom>
        <a:gradFill rotWithShape="0">
          <a:gsLst>
            <a:gs pos="0">
              <a:schemeClr val="accent5">
                <a:hueOff val="-2252848"/>
                <a:satOff val="-5806"/>
                <a:lumOff val="-3922"/>
                <a:alphaOff val="0"/>
                <a:lumMod val="110000"/>
                <a:satMod val="105000"/>
                <a:tint val="67000"/>
              </a:schemeClr>
            </a:gs>
            <a:gs pos="50000">
              <a:schemeClr val="accent5">
                <a:hueOff val="-2252848"/>
                <a:satOff val="-5806"/>
                <a:lumOff val="-3922"/>
                <a:alphaOff val="0"/>
                <a:lumMod val="105000"/>
                <a:satMod val="103000"/>
                <a:tint val="73000"/>
              </a:schemeClr>
            </a:gs>
            <a:gs pos="100000">
              <a:schemeClr val="accent5">
                <a:hueOff val="-2252848"/>
                <a:satOff val="-5806"/>
                <a:lumOff val="-3922"/>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64472" y="1234016"/>
        <a:ext cx="193529" cy="194050"/>
      </dsp:txXfrm>
    </dsp:sp>
    <dsp:sp modelId="{A2BB4FBC-BC88-455A-B9F9-B7DF2F846982}">
      <dsp:nvSpPr>
        <dsp:cNvPr id="0" name=""/>
        <dsp:cNvSpPr/>
      </dsp:nvSpPr>
      <dsp:spPr>
        <a:xfrm>
          <a:off x="3655704" y="921471"/>
          <a:ext cx="1304106" cy="819141"/>
        </a:xfrm>
        <a:prstGeom prst="roundRect">
          <a:avLst>
            <a:gd name="adj" fmla="val 10000"/>
          </a:avLst>
        </a:prstGeom>
        <a:gradFill rotWithShape="0">
          <a:gsLst>
            <a:gs pos="0">
              <a:schemeClr val="accent5">
                <a:hueOff val="-3379271"/>
                <a:satOff val="-8710"/>
                <a:lumOff val="-5883"/>
                <a:alphaOff val="0"/>
                <a:lumMod val="110000"/>
                <a:satMod val="105000"/>
                <a:tint val="67000"/>
              </a:schemeClr>
            </a:gs>
            <a:gs pos="50000">
              <a:schemeClr val="accent5">
                <a:hueOff val="-3379271"/>
                <a:satOff val="-8710"/>
                <a:lumOff val="-5883"/>
                <a:alphaOff val="0"/>
                <a:lumMod val="105000"/>
                <a:satMod val="103000"/>
                <a:tint val="73000"/>
              </a:schemeClr>
            </a:gs>
            <a:gs pos="100000">
              <a:schemeClr val="accent5">
                <a:hueOff val="-3379271"/>
                <a:satOff val="-8710"/>
                <a:lumOff val="-5883"/>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Model building, training</a:t>
          </a:r>
          <a:endParaRPr lang="en-US" sz="1500" kern="1200" dirty="0"/>
        </a:p>
      </dsp:txBody>
      <dsp:txXfrm>
        <a:off x="3679696" y="945463"/>
        <a:ext cx="1256122" cy="771157"/>
      </dsp:txXfrm>
    </dsp:sp>
    <dsp:sp modelId="{CF03CC06-A8B2-47A7-BBEE-7BB90E8A0B1B}">
      <dsp:nvSpPr>
        <dsp:cNvPr id="0" name=""/>
        <dsp:cNvSpPr/>
      </dsp:nvSpPr>
      <dsp:spPr>
        <a:xfrm>
          <a:off x="5090221" y="1169332"/>
          <a:ext cx="276470" cy="323418"/>
        </a:xfrm>
        <a:prstGeom prst="rightArrow">
          <a:avLst>
            <a:gd name="adj1" fmla="val 60000"/>
            <a:gd name="adj2" fmla="val 50000"/>
          </a:avLst>
        </a:prstGeom>
        <a:gradFill rotWithShape="0">
          <a:gsLst>
            <a:gs pos="0">
              <a:schemeClr val="accent5">
                <a:hueOff val="-4505695"/>
                <a:satOff val="-11613"/>
                <a:lumOff val="-7843"/>
                <a:alphaOff val="0"/>
                <a:lumMod val="110000"/>
                <a:satMod val="105000"/>
                <a:tint val="67000"/>
              </a:schemeClr>
            </a:gs>
            <a:gs pos="50000">
              <a:schemeClr val="accent5">
                <a:hueOff val="-4505695"/>
                <a:satOff val="-11613"/>
                <a:lumOff val="-7843"/>
                <a:alphaOff val="0"/>
                <a:lumMod val="105000"/>
                <a:satMod val="103000"/>
                <a:tint val="73000"/>
              </a:schemeClr>
            </a:gs>
            <a:gs pos="100000">
              <a:schemeClr val="accent5">
                <a:hueOff val="-4505695"/>
                <a:satOff val="-11613"/>
                <a:lumOff val="-7843"/>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090221" y="1234016"/>
        <a:ext cx="193529" cy="194050"/>
      </dsp:txXfrm>
    </dsp:sp>
    <dsp:sp modelId="{B1D4DD32-B5BD-4C93-82D8-534BABBEB733}">
      <dsp:nvSpPr>
        <dsp:cNvPr id="0" name=""/>
        <dsp:cNvSpPr/>
      </dsp:nvSpPr>
      <dsp:spPr>
        <a:xfrm>
          <a:off x="5481453" y="921471"/>
          <a:ext cx="1304106" cy="819141"/>
        </a:xfrm>
        <a:prstGeom prst="roundRect">
          <a:avLst>
            <a:gd name="adj" fmla="val 10000"/>
          </a:avLst>
        </a:prstGeom>
        <a:gradFill rotWithShape="0">
          <a:gsLst>
            <a:gs pos="0">
              <a:schemeClr val="accent5">
                <a:hueOff val="-5068907"/>
                <a:satOff val="-13064"/>
                <a:lumOff val="-8824"/>
                <a:alphaOff val="0"/>
                <a:lumMod val="110000"/>
                <a:satMod val="105000"/>
                <a:tint val="67000"/>
              </a:schemeClr>
            </a:gs>
            <a:gs pos="50000">
              <a:schemeClr val="accent5">
                <a:hueOff val="-5068907"/>
                <a:satOff val="-13064"/>
                <a:lumOff val="-8824"/>
                <a:alphaOff val="0"/>
                <a:lumMod val="105000"/>
                <a:satMod val="103000"/>
                <a:tint val="73000"/>
              </a:schemeClr>
            </a:gs>
            <a:gs pos="100000">
              <a:schemeClr val="accent5">
                <a:hueOff val="-5068907"/>
                <a:satOff val="-13064"/>
                <a:lumOff val="-882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Model testing, evaluating</a:t>
          </a:r>
        </a:p>
      </dsp:txBody>
      <dsp:txXfrm>
        <a:off x="5505445" y="945463"/>
        <a:ext cx="1256122" cy="771157"/>
      </dsp:txXfrm>
    </dsp:sp>
    <dsp:sp modelId="{893353C1-7E8B-4DFB-BCF1-F33861A161D7}">
      <dsp:nvSpPr>
        <dsp:cNvPr id="0" name=""/>
        <dsp:cNvSpPr/>
      </dsp:nvSpPr>
      <dsp:spPr>
        <a:xfrm>
          <a:off x="6915970" y="1169332"/>
          <a:ext cx="276470" cy="323418"/>
        </a:xfrm>
        <a:prstGeom prst="rightArrow">
          <a:avLst>
            <a:gd name="adj1" fmla="val 60000"/>
            <a:gd name="adj2" fmla="val 50000"/>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15970" y="1234016"/>
        <a:ext cx="193529" cy="194050"/>
      </dsp:txXfrm>
    </dsp:sp>
    <dsp:sp modelId="{AD93B7F0-56CE-475D-9792-5472B8C8C15E}">
      <dsp:nvSpPr>
        <dsp:cNvPr id="0" name=""/>
        <dsp:cNvSpPr/>
      </dsp:nvSpPr>
      <dsp:spPr>
        <a:xfrm>
          <a:off x="7307201" y="921471"/>
          <a:ext cx="1304106" cy="819141"/>
        </a:xfrm>
        <a:prstGeom prst="roundRect">
          <a:avLst>
            <a:gd name="adj" fmla="val 10000"/>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Calibri Light" panose="020F0302020204030204"/>
            </a:rPr>
            <a:t>Result</a:t>
          </a:r>
        </a:p>
      </dsp:txBody>
      <dsp:txXfrm>
        <a:off x="7331193" y="945463"/>
        <a:ext cx="1256122" cy="7711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labs-jupyter-spacex-data_wrangling_jupyterli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ebosmita-Chakraborty/IBM_DataSciencePro/blob/main/10_Capstone_SpaceX/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Debosmita Chakraborty</a:t>
            </a:r>
          </a:p>
          <a:p>
            <a:r>
              <a:rPr lang="en-US" dirty="0">
                <a:solidFill>
                  <a:schemeClr val="bg2"/>
                </a:solidFill>
                <a:latin typeface="Abadi"/>
                <a:ea typeface="SF Pro" pitchFamily="2" charset="0"/>
                <a:cs typeface="SF Pro" pitchFamily="2" charset="0"/>
              </a:rPr>
              <a:t>11/06/2023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4014"/>
            <a:ext cx="10315297" cy="4572563"/>
          </a:xfrm>
          <a:prstGeom prst="rect">
            <a:avLst/>
          </a:prstGeom>
        </p:spPr>
        <p:txBody>
          <a:bodyPr lIns="91440" tIns="45720" rIns="91440" bIns="45720" anchor="t"/>
          <a:lstStyle/>
          <a:p>
            <a:r>
              <a:rPr lang="en-US" sz="2200" dirty="0">
                <a:solidFill>
                  <a:schemeClr val="accent3">
                    <a:lumMod val="25000"/>
                  </a:schemeClr>
                </a:solidFill>
                <a:latin typeface="Abadi"/>
              </a:rPr>
              <a:t>We first computed the percentage of missing values in each attribute, along with observing the datatype of each.</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We then used </a:t>
            </a:r>
            <a:r>
              <a:rPr lang="en-US" sz="2200" dirty="0" err="1">
                <a:solidFill>
                  <a:schemeClr val="accent3">
                    <a:lumMod val="25000"/>
                  </a:schemeClr>
                </a:solidFill>
                <a:latin typeface="Abadi"/>
              </a:rPr>
              <a:t>value_counts</a:t>
            </a:r>
            <a:r>
              <a:rPr lang="en-US" sz="2200" dirty="0">
                <a:solidFill>
                  <a:schemeClr val="accent3">
                    <a:lumMod val="25000"/>
                  </a:schemeClr>
                </a:solidFill>
                <a:latin typeface="Abadi"/>
              </a:rPr>
              <a:t>() method to find:</a:t>
            </a:r>
            <a:endParaRPr lang="en-US" sz="2200" dirty="0">
              <a:solidFill>
                <a:schemeClr val="accent3">
                  <a:lumMod val="25000"/>
                </a:schemeClr>
              </a:solidFill>
              <a:latin typeface="Abadi" panose="020B0604020104020204" pitchFamily="34" charset="0"/>
            </a:endParaRPr>
          </a:p>
          <a:p>
            <a:pPr marL="800100" lvl="1" indent="-342900">
              <a:buAutoNum type="arabicPeriod"/>
            </a:pPr>
            <a:r>
              <a:rPr lang="en-US" sz="1800" dirty="0">
                <a:solidFill>
                  <a:schemeClr val="accent3">
                    <a:lumMod val="25000"/>
                  </a:schemeClr>
                </a:solidFill>
                <a:latin typeface="Abadi"/>
              </a:rPr>
              <a:t>Number of launches on each site (on 'Launch Site' column) </a:t>
            </a:r>
            <a:endParaRPr lang="en-US" sz="1800">
              <a:solidFill>
                <a:schemeClr val="accent3">
                  <a:lumMod val="25000"/>
                </a:schemeClr>
              </a:solidFill>
              <a:latin typeface="Abadi" panose="020B0604020104020204" pitchFamily="34" charset="0"/>
            </a:endParaRPr>
          </a:p>
          <a:p>
            <a:pPr marL="800100" lvl="1" indent="-342900">
              <a:buAutoNum type="arabicPeriod"/>
            </a:pPr>
            <a:r>
              <a:rPr lang="en-US" sz="1800" dirty="0">
                <a:solidFill>
                  <a:schemeClr val="accent3">
                    <a:lumMod val="25000"/>
                  </a:schemeClr>
                </a:solidFill>
                <a:latin typeface="Abadi"/>
              </a:rPr>
              <a:t>Number and occurrence of each orbit (on 'Orbit' column)</a:t>
            </a:r>
            <a:endParaRPr lang="en-US" sz="1800" dirty="0">
              <a:solidFill>
                <a:schemeClr val="accent3">
                  <a:lumMod val="25000"/>
                </a:schemeClr>
              </a:solidFill>
              <a:latin typeface="Abadi" panose="020B0604020104020204" pitchFamily="34" charset="0"/>
            </a:endParaRPr>
          </a:p>
          <a:p>
            <a:pPr marL="800100" lvl="1" indent="-342900">
              <a:buAutoNum type="arabicPeriod"/>
            </a:pPr>
            <a:r>
              <a:rPr lang="en-US" sz="1800" dirty="0">
                <a:solidFill>
                  <a:schemeClr val="accent3">
                    <a:lumMod val="25000"/>
                  </a:schemeClr>
                </a:solidFill>
                <a:latin typeface="Abadi"/>
              </a:rPr>
              <a:t>Number and occurrence of mission outcomes (on 'Outcome column') + store in variable </a:t>
            </a:r>
            <a:r>
              <a:rPr lang="en-US" sz="1800" dirty="0" err="1">
                <a:solidFill>
                  <a:schemeClr val="accent3">
                    <a:lumMod val="25000"/>
                  </a:schemeClr>
                </a:solidFill>
                <a:latin typeface="Abadi"/>
              </a:rPr>
              <a:t>landing_outcomes</a:t>
            </a:r>
            <a:endParaRPr lang="en-US" sz="1800" dirty="0" err="1">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From the created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we take a subset </a:t>
            </a:r>
            <a:r>
              <a:rPr lang="en-US" sz="2200" dirty="0" err="1">
                <a:solidFill>
                  <a:schemeClr val="accent3">
                    <a:lumMod val="25000"/>
                  </a:schemeClr>
                </a:solidFill>
                <a:latin typeface="Abadi"/>
              </a:rPr>
              <a:t>bad_outcomes</a:t>
            </a:r>
            <a:r>
              <a:rPr lang="en-US" sz="2200" dirty="0">
                <a:solidFill>
                  <a:schemeClr val="accent3">
                    <a:lumMod val="25000"/>
                  </a:schemeClr>
                </a:solidFill>
                <a:latin typeface="Abadi"/>
              </a:rPr>
              <a:t> of unsuccessful landings, which is later used to create a list of outcomes- 0 for failure (present in </a:t>
            </a:r>
            <a:r>
              <a:rPr lang="en-US" sz="2200" dirty="0" err="1">
                <a:solidFill>
                  <a:schemeClr val="accent3">
                    <a:lumMod val="25000"/>
                  </a:schemeClr>
                </a:solidFill>
                <a:latin typeface="Abadi"/>
              </a:rPr>
              <a:t>bad_outcome</a:t>
            </a:r>
            <a:r>
              <a:rPr lang="en-US" sz="2200" dirty="0">
                <a:solidFill>
                  <a:schemeClr val="accent3">
                    <a:lumMod val="25000"/>
                  </a:schemeClr>
                </a:solidFill>
                <a:latin typeface="Abadi"/>
              </a:rPr>
              <a:t>), 1 for success (One-Hot encoding)</a:t>
            </a:r>
          </a:p>
          <a:p>
            <a:r>
              <a:rPr lang="en-US" sz="2200" dirty="0">
                <a:solidFill>
                  <a:schemeClr val="accent3">
                    <a:lumMod val="25000"/>
                  </a:schemeClr>
                </a:solidFill>
                <a:latin typeface="Abadi"/>
              </a:rPr>
              <a:t>This list represents the classification variable (later added to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as 'class' column). The mean of this column gives the success rate 66.67%</a:t>
            </a:r>
          </a:p>
          <a:p>
            <a:r>
              <a:rPr lang="en-US" sz="2200" dirty="0">
                <a:solidFill>
                  <a:schemeClr val="accent3">
                    <a:lumMod val="25000"/>
                  </a:schemeClr>
                </a:solidFill>
                <a:latin typeface="Abadi"/>
              </a:rPr>
              <a:t>External reference: </a:t>
            </a:r>
            <a:r>
              <a:rPr lang="en-US" sz="2000" dirty="0">
                <a:solidFill>
                  <a:schemeClr val="accent1"/>
                </a:solidFill>
                <a:latin typeface="Abadi"/>
                <a:hlinkClick r:id="rId3">
                  <a:extLst>
                    <a:ext uri="{A12FA001-AC4F-418D-AE19-62706E023703}">
                      <ahyp:hlinkClr xmlns:ahyp="http://schemas.microsoft.com/office/drawing/2018/hyperlinkcolor" val="tx"/>
                    </a:ext>
                  </a:extLst>
                </a:hlinkClick>
              </a:rPr>
              <a:t>GitHub link to data wrangling notebook</a:t>
            </a:r>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2" descr="Table&#10;&#10;Description automatically generated">
            <a:extLst>
              <a:ext uri="{FF2B5EF4-FFF2-40B4-BE49-F238E27FC236}">
                <a16:creationId xmlns:a16="http://schemas.microsoft.com/office/drawing/2014/main" id="{53289D27-7A2D-94E1-3E6C-0925A8730FAD}"/>
              </a:ext>
            </a:extLst>
          </p:cNvPr>
          <p:cNvPicPr>
            <a:picLocks noChangeAspect="1"/>
          </p:cNvPicPr>
          <p:nvPr/>
        </p:nvPicPr>
        <p:blipFill>
          <a:blip r:embed="rId3"/>
          <a:stretch>
            <a:fillRect/>
          </a:stretch>
        </p:blipFill>
        <p:spPr>
          <a:xfrm>
            <a:off x="766917" y="1347598"/>
            <a:ext cx="3873908" cy="1717030"/>
          </a:xfrm>
          <a:prstGeom prst="rect">
            <a:avLst/>
          </a:prstGeom>
          <a:ln>
            <a:solidFill>
              <a:schemeClr val="tx1"/>
            </a:solidFill>
          </a:ln>
        </p:spPr>
      </p:pic>
      <p:pic>
        <p:nvPicPr>
          <p:cNvPr id="3" name="Picture 5" descr="Table&#10;&#10;Description automatically generated">
            <a:extLst>
              <a:ext uri="{FF2B5EF4-FFF2-40B4-BE49-F238E27FC236}">
                <a16:creationId xmlns:a16="http://schemas.microsoft.com/office/drawing/2014/main" id="{9FDA8720-85C6-CBF1-D740-6ED671BE368F}"/>
              </a:ext>
            </a:extLst>
          </p:cNvPr>
          <p:cNvPicPr>
            <a:picLocks noChangeAspect="1"/>
          </p:cNvPicPr>
          <p:nvPr/>
        </p:nvPicPr>
        <p:blipFill>
          <a:blip r:embed="rId4"/>
          <a:stretch>
            <a:fillRect/>
          </a:stretch>
        </p:blipFill>
        <p:spPr>
          <a:xfrm>
            <a:off x="766917" y="3178914"/>
            <a:ext cx="3566651" cy="3388398"/>
          </a:xfrm>
          <a:prstGeom prst="rect">
            <a:avLst/>
          </a:prstGeom>
          <a:ln>
            <a:solidFill>
              <a:schemeClr val="tx1"/>
            </a:solidFill>
          </a:ln>
        </p:spPr>
      </p:pic>
      <p:pic>
        <p:nvPicPr>
          <p:cNvPr id="6" name="Picture 6">
            <a:extLst>
              <a:ext uri="{FF2B5EF4-FFF2-40B4-BE49-F238E27FC236}">
                <a16:creationId xmlns:a16="http://schemas.microsoft.com/office/drawing/2014/main" id="{014FFF11-E550-159A-09EC-C3C2E4DD1E8B}"/>
              </a:ext>
            </a:extLst>
          </p:cNvPr>
          <p:cNvPicPr>
            <a:picLocks noChangeAspect="1"/>
          </p:cNvPicPr>
          <p:nvPr/>
        </p:nvPicPr>
        <p:blipFill>
          <a:blip r:embed="rId5"/>
          <a:stretch>
            <a:fillRect/>
          </a:stretch>
        </p:blipFill>
        <p:spPr>
          <a:xfrm>
            <a:off x="5719917" y="1351255"/>
            <a:ext cx="5127521" cy="3172266"/>
          </a:xfrm>
          <a:prstGeom prst="rect">
            <a:avLst/>
          </a:prstGeom>
          <a:ln>
            <a:solidFill>
              <a:schemeClr val="tx1"/>
            </a:solidFill>
          </a:ln>
        </p:spPr>
      </p:pic>
      <p:sp>
        <p:nvSpPr>
          <p:cNvPr id="7" name="TextBox 6">
            <a:extLst>
              <a:ext uri="{FF2B5EF4-FFF2-40B4-BE49-F238E27FC236}">
                <a16:creationId xmlns:a16="http://schemas.microsoft.com/office/drawing/2014/main" id="{7B1F218B-73A9-7778-D394-DA8AE9532BBC}"/>
              </a:ext>
            </a:extLst>
          </p:cNvPr>
          <p:cNvSpPr txBox="1"/>
          <p:nvPr/>
        </p:nvSpPr>
        <p:spPr>
          <a:xfrm>
            <a:off x="5088193" y="5327854"/>
            <a:ext cx="5622822" cy="3687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cs typeface="Calibri"/>
              </a:rPr>
              <a:t>Fig 3: Some Data Wrangling results</a:t>
            </a:r>
            <a:endParaRPr lang="en-US"/>
          </a:p>
        </p:txBody>
      </p:sp>
    </p:spTree>
    <p:extLst>
      <p:ext uri="{BB962C8B-B14F-4D97-AF65-F5344CB8AC3E}">
        <p14:creationId xmlns:p14="http://schemas.microsoft.com/office/powerpoint/2010/main" val="4013261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90689" y="1456915"/>
            <a:ext cx="11490812" cy="516249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Matplotlib and Seaborn, we created various charts and plots to </a:t>
            </a:r>
            <a:r>
              <a:rPr lang="en-US" sz="2200" dirty="0" err="1">
                <a:solidFill>
                  <a:schemeClr val="accent3">
                    <a:lumMod val="25000"/>
                  </a:schemeClr>
                </a:solidFill>
                <a:latin typeface="Abadi"/>
              </a:rPr>
              <a:t>visualise</a:t>
            </a:r>
            <a:r>
              <a:rPr lang="en-US" sz="2200" dirty="0">
                <a:solidFill>
                  <a:schemeClr val="accent3">
                    <a:lumMod val="25000"/>
                  </a:schemeClr>
                </a:solidFill>
                <a:latin typeface="Abadi"/>
              </a:rPr>
              <a:t> the relationship between various attributes</a:t>
            </a:r>
          </a:p>
          <a:p>
            <a:pPr>
              <a:lnSpc>
                <a:spcPct val="100000"/>
              </a:lnSpc>
              <a:spcBef>
                <a:spcPts val="1400"/>
              </a:spcBef>
            </a:pPr>
            <a:r>
              <a:rPr lang="en-US" sz="2200" dirty="0">
                <a:solidFill>
                  <a:schemeClr val="accent3">
                    <a:lumMod val="25000"/>
                  </a:schemeClr>
                </a:solidFill>
                <a:latin typeface="Abadi"/>
              </a:rPr>
              <a:t>We used scatter plots to map the relationship between Flight Number and Payload Mass, Flight Number and Launch Site, Payload Mass and Launch Site, Flight Number and Orbit type and Payload Mass and Orbit type</a:t>
            </a:r>
          </a:p>
          <a:p>
            <a:pPr>
              <a:lnSpc>
                <a:spcPct val="100000"/>
              </a:lnSpc>
              <a:spcBef>
                <a:spcPts val="1400"/>
              </a:spcBef>
            </a:pPr>
            <a:r>
              <a:rPr lang="en-US" sz="2200" dirty="0">
                <a:solidFill>
                  <a:schemeClr val="accent3">
                    <a:lumMod val="25000"/>
                  </a:schemeClr>
                </a:solidFill>
                <a:latin typeface="Abadi"/>
              </a:rPr>
              <a:t>We use a bar plot to visualize the relationship between Success rate and Orbit type, according to Payload Mass</a:t>
            </a:r>
          </a:p>
          <a:p>
            <a:pPr>
              <a:lnSpc>
                <a:spcPct val="100000"/>
              </a:lnSpc>
              <a:spcBef>
                <a:spcPts val="1400"/>
              </a:spcBef>
            </a:pPr>
            <a:r>
              <a:rPr lang="en-US" sz="2200" dirty="0">
                <a:solidFill>
                  <a:schemeClr val="accent3">
                    <a:lumMod val="25000"/>
                  </a:schemeClr>
                </a:solidFill>
                <a:latin typeface="Abadi"/>
              </a:rPr>
              <a:t>We use a line chart of average success rate vs year to get the launch success yearly trend</a:t>
            </a:r>
          </a:p>
          <a:p>
            <a:pPr>
              <a:lnSpc>
                <a:spcPct val="100000"/>
              </a:lnSpc>
              <a:spcBef>
                <a:spcPts val="1400"/>
              </a:spcBef>
            </a:pPr>
            <a:r>
              <a:rPr lang="en-US" sz="2200" dirty="0">
                <a:solidFill>
                  <a:schemeClr val="accent3">
                    <a:lumMod val="25000"/>
                  </a:schemeClr>
                </a:solidFill>
                <a:latin typeface="Abadi"/>
              </a:rPr>
              <a:t>We also do feature engineering by selecting important features for modelling, using </a:t>
            </a:r>
            <a:r>
              <a:rPr lang="en-US" sz="2200" dirty="0" err="1">
                <a:solidFill>
                  <a:schemeClr val="accent3">
                    <a:lumMod val="25000"/>
                  </a:schemeClr>
                </a:solidFill>
                <a:latin typeface="Abadi"/>
              </a:rPr>
              <a:t>get_dummies</a:t>
            </a:r>
            <a:r>
              <a:rPr lang="en-US" sz="2200" dirty="0">
                <a:solidFill>
                  <a:schemeClr val="accent3">
                    <a:lumMod val="25000"/>
                  </a:schemeClr>
                </a:solidFill>
                <a:latin typeface="Abadi"/>
              </a:rPr>
              <a:t> method for one-hot encoding and type converting all values to float64</a:t>
            </a:r>
          </a:p>
          <a:p>
            <a:pPr>
              <a:lnSpc>
                <a:spcPct val="100000"/>
              </a:lnSpc>
              <a:spcBef>
                <a:spcPts val="1400"/>
              </a:spcBef>
            </a:pPr>
            <a:r>
              <a:rPr lang="en-US" sz="2200" dirty="0">
                <a:solidFill>
                  <a:schemeClr val="accent3">
                    <a:lumMod val="25000"/>
                  </a:schemeClr>
                </a:solidFill>
                <a:latin typeface="Abadi"/>
              </a:rPr>
              <a:t>External reference: </a:t>
            </a:r>
            <a:r>
              <a:rPr lang="en-US" sz="2200" dirty="0">
                <a:solidFill>
                  <a:schemeClr val="accent3">
                    <a:lumMod val="25000"/>
                  </a:schemeClr>
                </a:solidFill>
                <a:latin typeface="Abadi"/>
                <a:hlinkClick r:id="rId3"/>
              </a:rPr>
              <a:t>GitHub link to EDA notebook</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8575"/>
            <a:ext cx="10893669" cy="5326698"/>
          </a:xfrm>
          <a:prstGeom prst="rect">
            <a:avLst/>
          </a:prstGeom>
        </p:spPr>
        <p:txBody>
          <a:bodyPr lIns="91440" tIns="45720" rIns="91440" bIns="45720" anchor="t"/>
          <a:lstStyle/>
          <a:p>
            <a:pPr marL="0" indent="0">
              <a:lnSpc>
                <a:spcPct val="100000"/>
              </a:lnSpc>
              <a:spcBef>
                <a:spcPts val="1400"/>
              </a:spcBef>
              <a:buNone/>
            </a:pPr>
            <a:r>
              <a:rPr lang="en-US" sz="1800" dirty="0">
                <a:solidFill>
                  <a:schemeClr val="accent3">
                    <a:lumMod val="25000"/>
                  </a:schemeClr>
                </a:solidFill>
                <a:latin typeface="Abadi"/>
              </a:rPr>
              <a:t>SQL queries were performed to obtain data on:</a:t>
            </a:r>
            <a:endParaRPr lang="en-US" dirty="0">
              <a:solidFill>
                <a:schemeClr val="accent3">
                  <a:lumMod val="25000"/>
                </a:schemeClr>
              </a:solidFill>
            </a:endParaRPr>
          </a:p>
          <a:p>
            <a:pPr>
              <a:lnSpc>
                <a:spcPct val="100000"/>
              </a:lnSpc>
              <a:spcBef>
                <a:spcPts val="1400"/>
              </a:spcBef>
            </a:pPr>
            <a:r>
              <a:rPr lang="en-US" sz="1800" dirty="0">
                <a:solidFill>
                  <a:schemeClr val="accent3">
                    <a:lumMod val="25000"/>
                  </a:schemeClr>
                </a:solidFill>
                <a:latin typeface="Abadi"/>
              </a:rPr>
              <a:t>Unique launch sites</a:t>
            </a:r>
          </a:p>
          <a:p>
            <a:pPr>
              <a:lnSpc>
                <a:spcPct val="100000"/>
              </a:lnSpc>
              <a:spcBef>
                <a:spcPts val="1400"/>
              </a:spcBef>
            </a:pPr>
            <a:r>
              <a:rPr lang="en-US" sz="1800" dirty="0">
                <a:solidFill>
                  <a:schemeClr val="accent3">
                    <a:lumMod val="25000"/>
                  </a:schemeClr>
                </a:solidFill>
                <a:latin typeface="Abadi"/>
              </a:rPr>
              <a:t>Launch sites that start with 'CCA'</a:t>
            </a:r>
          </a:p>
          <a:p>
            <a:pPr>
              <a:lnSpc>
                <a:spcPct val="100000"/>
              </a:lnSpc>
              <a:spcBef>
                <a:spcPts val="1400"/>
              </a:spcBef>
            </a:pPr>
            <a:r>
              <a:rPr lang="en-US" sz="1800" dirty="0">
                <a:solidFill>
                  <a:schemeClr val="accent3">
                    <a:lumMod val="25000"/>
                  </a:schemeClr>
                </a:solidFill>
                <a:latin typeface="Abadi"/>
              </a:rPr>
              <a:t>Total payload mass</a:t>
            </a:r>
          </a:p>
          <a:p>
            <a:pPr>
              <a:lnSpc>
                <a:spcPct val="100000"/>
              </a:lnSpc>
              <a:spcBef>
                <a:spcPts val="1400"/>
              </a:spcBef>
            </a:pPr>
            <a:r>
              <a:rPr lang="en-US" sz="1800" dirty="0">
                <a:solidFill>
                  <a:schemeClr val="accent3">
                    <a:lumMod val="25000"/>
                  </a:schemeClr>
                </a:solidFill>
                <a:latin typeface="Abadi"/>
              </a:rPr>
              <a:t>Average payload mass for booster version F9 v1.1</a:t>
            </a:r>
          </a:p>
          <a:p>
            <a:pPr>
              <a:lnSpc>
                <a:spcPct val="100000"/>
              </a:lnSpc>
              <a:spcBef>
                <a:spcPts val="1400"/>
              </a:spcBef>
            </a:pPr>
            <a:r>
              <a:rPr lang="en-US" sz="1800" dirty="0">
                <a:solidFill>
                  <a:schemeClr val="accent3">
                    <a:lumMod val="25000"/>
                  </a:schemeClr>
                </a:solidFill>
                <a:latin typeface="Abadi"/>
                <a:cs typeface="Calibri" panose="020F0502020204030204"/>
              </a:rPr>
              <a:t>Date of first successful landing outcome in ground pad</a:t>
            </a:r>
          </a:p>
          <a:p>
            <a:pPr>
              <a:lnSpc>
                <a:spcPct val="100000"/>
              </a:lnSpc>
              <a:spcBef>
                <a:spcPts val="1400"/>
              </a:spcBef>
            </a:pPr>
            <a:r>
              <a:rPr lang="en-US" sz="1800" dirty="0">
                <a:solidFill>
                  <a:schemeClr val="accent3">
                    <a:lumMod val="25000"/>
                  </a:schemeClr>
                </a:solidFill>
                <a:latin typeface="Abadi"/>
                <a:cs typeface="Calibri" panose="020F0502020204030204"/>
              </a:rPr>
              <a:t>Boosters successful in drone ship with payload mass from 4000 to 6000kg</a:t>
            </a:r>
          </a:p>
          <a:p>
            <a:pPr>
              <a:lnSpc>
                <a:spcPct val="100000"/>
              </a:lnSpc>
              <a:spcBef>
                <a:spcPts val="1400"/>
              </a:spcBef>
            </a:pPr>
            <a:r>
              <a:rPr lang="en-US" sz="1800" dirty="0">
                <a:solidFill>
                  <a:schemeClr val="accent3">
                    <a:lumMod val="25000"/>
                  </a:schemeClr>
                </a:solidFill>
                <a:latin typeface="Abadi"/>
                <a:cs typeface="Calibri" panose="020F0502020204030204"/>
              </a:rPr>
              <a:t>Total number of successful and failed missions</a:t>
            </a:r>
          </a:p>
          <a:p>
            <a:pPr>
              <a:lnSpc>
                <a:spcPct val="100000"/>
              </a:lnSpc>
              <a:spcBef>
                <a:spcPts val="1400"/>
              </a:spcBef>
            </a:pPr>
            <a:r>
              <a:rPr lang="en-US" sz="1800" dirty="0">
                <a:solidFill>
                  <a:schemeClr val="accent3">
                    <a:lumMod val="25000"/>
                  </a:schemeClr>
                </a:solidFill>
                <a:latin typeface="Abadi"/>
                <a:cs typeface="Calibri" panose="020F0502020204030204"/>
              </a:rPr>
              <a:t>Booster versions that have carried the maximum payload mass</a:t>
            </a:r>
          </a:p>
          <a:p>
            <a:pPr>
              <a:lnSpc>
                <a:spcPct val="100000"/>
              </a:lnSpc>
              <a:spcBef>
                <a:spcPts val="1400"/>
              </a:spcBef>
            </a:pPr>
            <a:r>
              <a:rPr lang="en-US" sz="1800" dirty="0">
                <a:solidFill>
                  <a:schemeClr val="accent3">
                    <a:lumMod val="25000"/>
                  </a:schemeClr>
                </a:solidFill>
                <a:latin typeface="Abadi"/>
                <a:cs typeface="Calibri" panose="020F0502020204030204"/>
              </a:rPr>
              <a:t>Months, failure outcomes, booster v</a:t>
            </a:r>
            <a:r>
              <a:rPr lang="en-US" sz="1800" dirty="0">
                <a:solidFill>
                  <a:schemeClr val="accent3">
                    <a:lumMod val="25000"/>
                  </a:schemeClr>
                </a:solidFill>
                <a:latin typeface="Abadi"/>
              </a:rPr>
              <a:t>ersions and launch sites for 2015</a:t>
            </a:r>
          </a:p>
          <a:p>
            <a:pPr>
              <a:lnSpc>
                <a:spcPct val="100000"/>
              </a:lnSpc>
              <a:spcBef>
                <a:spcPts val="1400"/>
              </a:spcBef>
            </a:pPr>
            <a:r>
              <a:rPr lang="en-US" sz="1800" dirty="0">
                <a:solidFill>
                  <a:schemeClr val="accent3">
                    <a:lumMod val="25000"/>
                  </a:schemeClr>
                </a:solidFill>
                <a:latin typeface="Abadi"/>
              </a:rPr>
              <a:t>Count of successful landing outcomes between 04-06-2010 and 20-03-2017 in descending order.</a:t>
            </a:r>
            <a:endParaRPr lang="en-US" dirty="0">
              <a:solidFill>
                <a:schemeClr val="accent3">
                  <a:lumMod val="25000"/>
                </a:schemeClr>
              </a:solidFill>
            </a:endParaRPr>
          </a:p>
          <a:p>
            <a:pPr marL="0" indent="0">
              <a:lnSpc>
                <a:spcPct val="100000"/>
              </a:lnSpc>
              <a:spcBef>
                <a:spcPts val="1400"/>
              </a:spcBef>
              <a:buNone/>
            </a:pPr>
            <a:r>
              <a:rPr lang="en-US" sz="1800" dirty="0">
                <a:solidFill>
                  <a:schemeClr val="accent3">
                    <a:lumMod val="25000"/>
                  </a:schemeClr>
                </a:solidFill>
                <a:latin typeface="Abadi"/>
              </a:rPr>
              <a:t>External reference: </a:t>
            </a:r>
            <a:r>
              <a:rPr lang="en-US" sz="1800" dirty="0">
                <a:solidFill>
                  <a:schemeClr val="accent1"/>
                </a:solidFill>
                <a:latin typeface="Abadi"/>
                <a:hlinkClick r:id="rId3">
                  <a:extLst>
                    <a:ext uri="{A12FA001-AC4F-418D-AE19-62706E023703}">
                      <ahyp:hlinkClr xmlns:ahyp="http://schemas.microsoft.com/office/drawing/2018/hyperlinkcolor" val="tx"/>
                    </a:ext>
                  </a:extLst>
                </a:hlinkClick>
              </a:rPr>
              <a:t>GitHub link to EDA with SQL notebook</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30925"/>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the Folium library to analyze the impact of the launch sites' features such as location and proximity, with the help of an interactive map</a:t>
            </a:r>
          </a:p>
          <a:p>
            <a:pPr>
              <a:lnSpc>
                <a:spcPct val="100000"/>
              </a:lnSpc>
              <a:spcBef>
                <a:spcPts val="1400"/>
              </a:spcBef>
            </a:pPr>
            <a:r>
              <a:rPr lang="en-US" sz="2200" dirty="0">
                <a:solidFill>
                  <a:schemeClr val="accent3">
                    <a:lumMod val="25000"/>
                  </a:schemeClr>
                </a:solidFill>
                <a:latin typeface="Abadi"/>
              </a:rPr>
              <a:t>In a Folium map we created markers as circle icons with labels to pinpoint locations such as launch sites and cities, and lines to connect them and find the distance between them.  </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We marked:</a:t>
            </a:r>
            <a:endParaRPr lang="en-US" sz="2200" dirty="0">
              <a:solidFill>
                <a:schemeClr val="accent3">
                  <a:lumMod val="25000"/>
                </a:schemeClr>
              </a:solidFill>
              <a:latin typeface="Abadi" panose="020B0604020104020204" pitchFamily="34" charset="0"/>
            </a:endParaRPr>
          </a:p>
          <a:p>
            <a:pPr marL="800100" lvl="1" indent="-342900">
              <a:lnSpc>
                <a:spcPct val="100000"/>
              </a:lnSpc>
              <a:spcBef>
                <a:spcPts val="1400"/>
              </a:spcBef>
              <a:buAutoNum type="arabicPeriod"/>
            </a:pPr>
            <a:r>
              <a:rPr lang="en-US" sz="1800" dirty="0">
                <a:solidFill>
                  <a:schemeClr val="accent3">
                    <a:lumMod val="25000"/>
                  </a:schemeClr>
                </a:solidFill>
                <a:latin typeface="Abadi"/>
              </a:rPr>
              <a:t>All launch sites,</a:t>
            </a:r>
            <a:endParaRPr lang="en-US" sz="1800" dirty="0">
              <a:solidFill>
                <a:schemeClr val="accent3">
                  <a:lumMod val="25000"/>
                </a:schemeClr>
              </a:solidFill>
              <a:latin typeface="Abadi" panose="020B0604020104020204" pitchFamily="34" charset="0"/>
            </a:endParaRPr>
          </a:p>
          <a:p>
            <a:pPr marL="800100" lvl="1" indent="-342900">
              <a:lnSpc>
                <a:spcPct val="100000"/>
              </a:lnSpc>
              <a:spcBef>
                <a:spcPts val="1400"/>
              </a:spcBef>
              <a:buAutoNum type="arabicPeriod"/>
            </a:pPr>
            <a:r>
              <a:rPr lang="en-US" sz="1800" dirty="0">
                <a:solidFill>
                  <a:schemeClr val="accent3">
                    <a:lumMod val="25000"/>
                  </a:schemeClr>
                </a:solidFill>
                <a:latin typeface="Abadi"/>
              </a:rPr>
              <a:t> The successful and failed launches for each site with green icon for success and red for failure</a:t>
            </a:r>
            <a:endParaRPr lang="en-US" sz="1800" dirty="0">
              <a:solidFill>
                <a:schemeClr val="accent3">
                  <a:lumMod val="25000"/>
                </a:schemeClr>
              </a:solidFill>
              <a:latin typeface="Abadi" panose="020B0604020104020204" pitchFamily="34" charset="0"/>
            </a:endParaRPr>
          </a:p>
          <a:p>
            <a:pPr marL="800100" lvl="1" indent="-342900">
              <a:lnSpc>
                <a:spcPct val="100000"/>
              </a:lnSpc>
              <a:spcBef>
                <a:spcPts val="1400"/>
              </a:spcBef>
              <a:buAutoNum type="arabicPeriod"/>
            </a:pPr>
            <a:r>
              <a:rPr lang="en-US" sz="1800" dirty="0">
                <a:solidFill>
                  <a:schemeClr val="accent3">
                    <a:lumMod val="25000"/>
                  </a:schemeClr>
                </a:solidFill>
                <a:latin typeface="Abadi"/>
              </a:rPr>
              <a:t>The distances between a launch site and the coastline and a nearby city</a:t>
            </a:r>
          </a:p>
          <a:p>
            <a:pPr>
              <a:lnSpc>
                <a:spcPct val="100000"/>
              </a:lnSpc>
              <a:spcBef>
                <a:spcPts val="1400"/>
              </a:spcBef>
            </a:pPr>
            <a:r>
              <a:rPr lang="en-US" sz="2200" dirty="0">
                <a:solidFill>
                  <a:schemeClr val="accent3">
                    <a:lumMod val="25000"/>
                  </a:schemeClr>
                </a:solidFill>
                <a:latin typeface="Abadi"/>
              </a:rPr>
              <a:t>External reference: </a:t>
            </a:r>
            <a:r>
              <a:rPr lang="en-US" sz="2200" dirty="0">
                <a:solidFill>
                  <a:schemeClr val="accent3">
                    <a:lumMod val="25000"/>
                  </a:schemeClr>
                </a:solidFill>
                <a:latin typeface="Abadi"/>
                <a:hlinkClick r:id="rId3"/>
              </a:rPr>
              <a:t>GitHub link to Folium viz notebook</a:t>
            </a:r>
            <a:endParaRPr lang="en-US" sz="2200" dirty="0">
              <a:solidFill>
                <a:schemeClr val="accent3">
                  <a:lumMod val="25000"/>
                </a:schemeClr>
              </a:solidFill>
              <a:latin typeface="Abadi" panose="020B0604020104020204" pitchFamily="34" charset="0"/>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0657"/>
            <a:ext cx="9745589" cy="4351338"/>
          </a:xfrm>
          <a:prstGeom prst="rect">
            <a:avLst/>
          </a:prstGeom>
        </p:spPr>
        <p:txBody>
          <a:bodyPr vert="horz" lIns="91440" tIns="45720" rIns="91440" bIns="45720" rtlCol="0" anchor="t">
            <a:normAutofit/>
          </a:bodyPr>
          <a:lstStyle/>
          <a:p>
            <a:r>
              <a:rPr lang="en-US" sz="2200" dirty="0">
                <a:solidFill>
                  <a:schemeClr val="accent3">
                    <a:lumMod val="25000"/>
                  </a:schemeClr>
                </a:solidFill>
                <a:latin typeface="Abadi"/>
              </a:rPr>
              <a:t>We then built an interactive dashboard using Plotly Dash for real-time visual analytics. It consists of a dropdown list and a range slider to interact with a pie chart and a scatter point chart.</a:t>
            </a:r>
          </a:p>
          <a:p>
            <a:r>
              <a:rPr lang="en-US" sz="2200" dirty="0">
                <a:solidFill>
                  <a:schemeClr val="accent3">
                    <a:lumMod val="25000"/>
                  </a:schemeClr>
                </a:solidFill>
                <a:latin typeface="Abadi"/>
              </a:rPr>
              <a:t>The launch site dropdown list is for selecting one or all launch sites</a:t>
            </a:r>
          </a:p>
          <a:p>
            <a:r>
              <a:rPr lang="en-US" sz="2200" dirty="0">
                <a:solidFill>
                  <a:schemeClr val="accent3">
                    <a:lumMod val="25000"/>
                  </a:schemeClr>
                </a:solidFill>
                <a:latin typeface="Abadi"/>
              </a:rPr>
              <a:t>The range slider selects a range of payload mass from 0 to 10000kg</a:t>
            </a:r>
          </a:p>
          <a:p>
            <a:r>
              <a:rPr lang="en-US" sz="2200" dirty="0">
                <a:solidFill>
                  <a:schemeClr val="accent3">
                    <a:lumMod val="25000"/>
                  </a:schemeClr>
                </a:solidFill>
                <a:latin typeface="Abadi"/>
              </a:rPr>
              <a:t>The pie chart shows the successful launches by site. For one site, it shows the success and failure launches</a:t>
            </a:r>
          </a:p>
          <a:p>
            <a:r>
              <a:rPr lang="en-US" sz="2200" dirty="0">
                <a:solidFill>
                  <a:schemeClr val="accent3">
                    <a:lumMod val="25000"/>
                  </a:schemeClr>
                </a:solidFill>
                <a:latin typeface="Abadi"/>
              </a:rPr>
              <a:t>The scatter plot has x-axis as payload mass and y-axis as launch outcome for the selected site(s). The payload mass input from range slider is used.</a:t>
            </a:r>
          </a:p>
          <a:p>
            <a:pPr>
              <a:lnSpc>
                <a:spcPct val="100000"/>
              </a:lnSpc>
              <a:spcBef>
                <a:spcPts val="1400"/>
              </a:spcBef>
            </a:pPr>
            <a:r>
              <a:rPr lang="en-US" sz="2200" dirty="0">
                <a:solidFill>
                  <a:schemeClr val="accent3">
                    <a:lumMod val="25000"/>
                  </a:schemeClr>
                </a:solidFill>
                <a:latin typeface="Abadi"/>
              </a:rPr>
              <a:t>External reference: </a:t>
            </a:r>
            <a:r>
              <a:rPr lang="en-US" sz="2200" dirty="0">
                <a:solidFill>
                  <a:schemeClr val="accent3">
                    <a:lumMod val="25000"/>
                  </a:schemeClr>
                </a:solidFill>
                <a:latin typeface="Abadi"/>
                <a:hlinkClick r:id="rId3"/>
              </a:rPr>
              <a:t>GitHub link to Plotly app</a:t>
            </a:r>
            <a:endParaRPr lang="en-US" sz="2200" dirty="0">
              <a:solidFill>
                <a:schemeClr val="accent3">
                  <a:lumMod val="25000"/>
                </a:schemeClr>
              </a:solidFill>
              <a:latin typeface="Abadi"/>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948410"/>
            <a:ext cx="10355189" cy="291337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then used the Scikit-learn library to build and evaluate classification models. Many models were created and compared.</a:t>
            </a:r>
          </a:p>
          <a:p>
            <a:pPr>
              <a:lnSpc>
                <a:spcPct val="100000"/>
              </a:lnSpc>
              <a:spcBef>
                <a:spcPts val="1400"/>
              </a:spcBef>
            </a:pPr>
            <a:r>
              <a:rPr lang="en-US" sz="2200" dirty="0">
                <a:solidFill>
                  <a:schemeClr val="accent3">
                    <a:lumMod val="25000"/>
                  </a:schemeClr>
                </a:solidFill>
                <a:latin typeface="Abadi"/>
              </a:rPr>
              <a:t>The target variable was stored in a NumPy array Y and the data was standardized using StandardScaler() before being split into training and testing sets</a:t>
            </a:r>
          </a:p>
          <a:p>
            <a:pPr>
              <a:lnSpc>
                <a:spcPct val="100000"/>
              </a:lnSpc>
              <a:spcBef>
                <a:spcPts val="1400"/>
              </a:spcBef>
            </a:pPr>
            <a:r>
              <a:rPr lang="en-US" sz="2200" dirty="0">
                <a:solidFill>
                  <a:schemeClr val="accent3">
                    <a:lumMod val="25000"/>
                  </a:schemeClr>
                </a:solidFill>
                <a:latin typeface="Abadi"/>
                <a:cs typeface="Calibri" panose="020F0502020204030204"/>
              </a:rPr>
              <a:t>Logistic Regression, Support Vector Machine (SVM), Decision tree and K nearest neighbors (KNN) were the models created, then evaluated using the accuracy score and the confusion matrix</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5">
            <a:extLst>
              <a:ext uri="{FF2B5EF4-FFF2-40B4-BE49-F238E27FC236}">
                <a16:creationId xmlns:a16="http://schemas.microsoft.com/office/drawing/2014/main" id="{4A8C318F-5F52-617A-9BCB-EA8F1D18EB38}"/>
              </a:ext>
            </a:extLst>
          </p:cNvPr>
          <p:cNvGraphicFramePr/>
          <p:nvPr>
            <p:extLst>
              <p:ext uri="{D42A27DB-BD31-4B8C-83A1-F6EECF244321}">
                <p14:modId xmlns:p14="http://schemas.microsoft.com/office/powerpoint/2010/main" val="4004857409"/>
              </p:ext>
            </p:extLst>
          </p:nvPr>
        </p:nvGraphicFramePr>
        <p:xfrm>
          <a:off x="1720645" y="1280652"/>
          <a:ext cx="8615515" cy="26620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TextBox 18">
            <a:extLst>
              <a:ext uri="{FF2B5EF4-FFF2-40B4-BE49-F238E27FC236}">
                <a16:creationId xmlns:a16="http://schemas.microsoft.com/office/drawing/2014/main" id="{FCFA91AE-3D53-8AF4-0602-1A70E500B872}"/>
              </a:ext>
            </a:extLst>
          </p:cNvPr>
          <p:cNvSpPr txBox="1"/>
          <p:nvPr/>
        </p:nvSpPr>
        <p:spPr>
          <a:xfrm>
            <a:off x="2912806" y="3250789"/>
            <a:ext cx="56228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cs typeface="Calibri"/>
              </a:rPr>
              <a:t>Fig 4: Flow chart for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0345"/>
            <a:ext cx="103551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cs typeface="Calibri" panose="020F0502020204030204"/>
              </a:rPr>
              <a:t>GridSearchCV was used for choosing the best hyperparameters for modeling</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cs typeface="Calibri" panose="020F0502020204030204"/>
              </a:rPr>
              <a:t>All of the models performed the same and give the same result, as their confusion matrices and accuracy scores were identical.</a:t>
            </a:r>
          </a:p>
          <a:p>
            <a:pPr>
              <a:lnSpc>
                <a:spcPct val="100000"/>
              </a:lnSpc>
              <a:spcBef>
                <a:spcPts val="1400"/>
              </a:spcBef>
            </a:pPr>
            <a:r>
              <a:rPr lang="en-US" sz="2200" dirty="0">
                <a:solidFill>
                  <a:schemeClr val="accent3">
                    <a:lumMod val="25000"/>
                  </a:schemeClr>
                </a:solidFill>
                <a:latin typeface="Abadi"/>
                <a:cs typeface="Calibri" panose="020F0502020204030204"/>
              </a:rPr>
              <a:t>External reference: </a:t>
            </a:r>
            <a:r>
              <a:rPr lang="en-US" sz="2200" dirty="0">
                <a:solidFill>
                  <a:schemeClr val="accent3">
                    <a:lumMod val="25000"/>
                  </a:schemeClr>
                </a:solidFill>
                <a:latin typeface="Abadi"/>
                <a:cs typeface="Calibri" panose="020F0502020204030204"/>
                <a:hlinkClick r:id="rId3"/>
              </a:rPr>
              <a:t>GitHub link to ML prediction notebook</a:t>
            </a:r>
            <a:endParaRPr lang="en-US" sz="2200">
              <a:solidFill>
                <a:schemeClr val="accent3">
                  <a:lumMod val="25000"/>
                </a:schemeClr>
              </a:solidFill>
              <a:latin typeface="Abadi"/>
            </a:endParaRPr>
          </a:p>
          <a:p>
            <a:pPr>
              <a:lnSpc>
                <a:spcPct val="100000"/>
              </a:lnSpc>
              <a:spcBef>
                <a:spcPts val="1400"/>
              </a:spcBef>
            </a:pPr>
            <a:endParaRPr lang="en-US" sz="2200" dirty="0">
              <a:solidFill>
                <a:srgbClr val="292929"/>
              </a:solidFill>
              <a:latin typeface="Abadi"/>
              <a:cs typeface="Calibri" panose="020F0502020204030204"/>
            </a:endParaRPr>
          </a:p>
          <a:p>
            <a:pPr>
              <a:lnSpc>
                <a:spcPct val="100000"/>
              </a:lnSpc>
              <a:spcBef>
                <a:spcPts val="1400"/>
              </a:spcBef>
            </a:pPr>
            <a:endParaRPr lang="en-US" sz="2200" dirty="0">
              <a:solidFill>
                <a:srgbClr val="292929"/>
              </a:solidFill>
              <a:latin typeface="Abadi"/>
              <a:cs typeface="Calibri" panose="020F0502020204030204"/>
            </a:endParaRPr>
          </a:p>
          <a:p>
            <a:endParaRPr lang="en-US">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7249378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 </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Interactive analytics demo in screenshots</a:t>
            </a:r>
          </a:p>
          <a:p>
            <a:pPr>
              <a:lnSpc>
                <a:spcPct val="100000"/>
              </a:lnSpc>
              <a:spcBef>
                <a:spcPts val="1400"/>
              </a:spcBef>
            </a:pPr>
            <a:r>
              <a:rPr lang="en-US" sz="2200" dirty="0">
                <a:solidFill>
                  <a:schemeClr val="accent3">
                    <a:lumMod val="25000"/>
                  </a:schemeClr>
                </a:solidFill>
                <a:latin typeface="Abadi"/>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4617720"/>
            <a:ext cx="9611678" cy="1251268"/>
          </a:xfrm>
          <a:prstGeom prst="rect">
            <a:avLst/>
          </a:prstGeom>
        </p:spPr>
        <p:txBody>
          <a:bodyPr lIns="91440" tIns="45720" rIns="91440" bIns="45720" anchor="t">
            <a:normAutofit/>
          </a:bodyPr>
          <a:lstStyle/>
          <a:p>
            <a:pPr marL="0" indent="0">
              <a:lnSpc>
                <a:spcPct val="100000"/>
              </a:lnSpc>
              <a:spcBef>
                <a:spcPts val="1400"/>
              </a:spcBef>
              <a:buNone/>
            </a:pPr>
            <a:r>
              <a:rPr lang="en-US" sz="2200" dirty="0">
                <a:cs typeface="Calibri"/>
              </a:rPr>
              <a:t>From the scatter plot we see that for an increase in flight number, the successful launches increase for all 3 launch sites. However, some launch sites simply have more number of launches (data points) than others.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80F0DAD4-DA66-434D-3CC7-F44E3C7A6EF3}"/>
              </a:ext>
            </a:extLst>
          </p:cNvPr>
          <p:cNvPicPr>
            <a:picLocks noChangeAspect="1"/>
          </p:cNvPicPr>
          <p:nvPr/>
        </p:nvPicPr>
        <p:blipFill>
          <a:blip r:embed="rId3"/>
          <a:stretch>
            <a:fillRect/>
          </a:stretch>
        </p:blipFill>
        <p:spPr>
          <a:xfrm>
            <a:off x="863600" y="1537464"/>
            <a:ext cx="9611360" cy="2624832"/>
          </a:xfrm>
          <a:prstGeom prst="rect">
            <a:avLst/>
          </a:prstGeom>
          <a:ln>
            <a:solidFill>
              <a:schemeClr val="tx1"/>
            </a:solidFill>
          </a:ln>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5" descr="Chart, scatter chart&#10;&#10;Description automatically generated">
            <a:extLst>
              <a:ext uri="{FF2B5EF4-FFF2-40B4-BE49-F238E27FC236}">
                <a16:creationId xmlns:a16="http://schemas.microsoft.com/office/drawing/2014/main" id="{53BAA2E0-A544-22C2-F70C-8F9EFE07A0E1}"/>
              </a:ext>
            </a:extLst>
          </p:cNvPr>
          <p:cNvPicPr>
            <a:picLocks noChangeAspect="1"/>
          </p:cNvPicPr>
          <p:nvPr/>
        </p:nvPicPr>
        <p:blipFill>
          <a:blip r:embed="rId3"/>
          <a:stretch>
            <a:fillRect/>
          </a:stretch>
        </p:blipFill>
        <p:spPr>
          <a:xfrm>
            <a:off x="894080" y="1532593"/>
            <a:ext cx="9215120" cy="2675213"/>
          </a:xfrm>
          <a:prstGeom prst="rect">
            <a:avLst/>
          </a:prstGeom>
          <a:ln>
            <a:solidFill>
              <a:schemeClr val="tx1"/>
            </a:solidFill>
          </a:ln>
        </p:spPr>
      </p:pic>
      <p:sp>
        <p:nvSpPr>
          <p:cNvPr id="7" name="Content Placeholder 2">
            <a:extLst>
              <a:ext uri="{FF2B5EF4-FFF2-40B4-BE49-F238E27FC236}">
                <a16:creationId xmlns:a16="http://schemas.microsoft.com/office/drawing/2014/main" id="{B94065BC-B993-104C-4610-3DFE1646C700}"/>
              </a:ext>
            </a:extLst>
          </p:cNvPr>
          <p:cNvSpPr txBox="1">
            <a:spLocks/>
          </p:cNvSpPr>
          <p:nvPr/>
        </p:nvSpPr>
        <p:spPr>
          <a:xfrm>
            <a:off x="864973" y="4617720"/>
            <a:ext cx="9611678" cy="1251268"/>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From the scatter plot we see that for an increase in payload mass, the successful launches increase for all 3 launch sites. However, the VAB SLC 4E launch site has no payload heavier than 10000kg whereas KSC LC 39A seems to perform well for both lighter (2000-6000kg) and heavier (10000kg+) payloads.</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42434"/>
            <a:ext cx="10515918" cy="1677988"/>
          </a:xfrm>
          <a:prstGeom prst="rect">
            <a:avLst/>
          </a:prstGeom>
        </p:spPr>
        <p:txBody>
          <a:bodyPr lIns="91440" tIns="45720" rIns="91440" bIns="45720" anchor="t">
            <a:normAutofit/>
          </a:bodyPr>
          <a:lstStyle/>
          <a:p>
            <a:pPr marL="0" indent="0">
              <a:lnSpc>
                <a:spcPct val="100000"/>
              </a:lnSpc>
              <a:spcBef>
                <a:spcPts val="1400"/>
              </a:spcBef>
              <a:buNone/>
            </a:pPr>
            <a:r>
              <a:rPr lang="en-CA" sz="2200" dirty="0">
                <a:solidFill>
                  <a:schemeClr val="accent3">
                    <a:lumMod val="25000"/>
                  </a:schemeClr>
                </a:solidFill>
                <a:latin typeface="Abadi"/>
              </a:rPr>
              <a:t>From the bar chart, we see that the orbits ESL-1, GEO, HEO and SSO have the highest success rate of 1 or 100%, while GTO and ISS the lowest at around 60%. However, SO's success rate could not be determined.</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5" descr="Chart, bar chart&#10;&#10;Description automatically generated">
            <a:extLst>
              <a:ext uri="{FF2B5EF4-FFF2-40B4-BE49-F238E27FC236}">
                <a16:creationId xmlns:a16="http://schemas.microsoft.com/office/drawing/2014/main" id="{05FE377A-D0B4-2927-E799-C348E3F34525}"/>
              </a:ext>
            </a:extLst>
          </p:cNvPr>
          <p:cNvPicPr>
            <a:picLocks noChangeAspect="1"/>
          </p:cNvPicPr>
          <p:nvPr/>
        </p:nvPicPr>
        <p:blipFill>
          <a:blip r:embed="rId3"/>
          <a:stretch>
            <a:fillRect/>
          </a:stretch>
        </p:blipFill>
        <p:spPr>
          <a:xfrm>
            <a:off x="853440" y="1488086"/>
            <a:ext cx="8158480" cy="2743908"/>
          </a:xfrm>
          <a:prstGeom prst="rect">
            <a:avLst/>
          </a:prstGeom>
          <a:ln>
            <a:solidFill>
              <a:schemeClr val="tx1"/>
            </a:solidFill>
          </a:ln>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30076"/>
            <a:ext cx="10617518" cy="1495108"/>
          </a:xfrm>
          <a:prstGeom prst="rect">
            <a:avLst/>
          </a:prstGeom>
        </p:spPr>
        <p:txBody>
          <a:bodyPr lIns="91440" tIns="45720" rIns="91440" bIns="45720" anchor="t">
            <a:normAutofit/>
          </a:bodyPr>
          <a:lstStyle/>
          <a:p>
            <a:pPr marL="0" indent="0">
              <a:lnSpc>
                <a:spcPct val="100000"/>
              </a:lnSpc>
              <a:spcBef>
                <a:spcPts val="1400"/>
              </a:spcBef>
              <a:buNone/>
            </a:pPr>
            <a:r>
              <a:rPr lang="en-CA" sz="2200" dirty="0">
                <a:solidFill>
                  <a:schemeClr val="accent3">
                    <a:lumMod val="25000"/>
                  </a:schemeClr>
                </a:solidFill>
                <a:latin typeface="Abadi"/>
              </a:rPr>
              <a:t>From the scatter plot, we see that overall mid- to high values of flight number give successful launches for all orbits, however, from SSO onwards there is no data for lower flight numbers. LEO shows this trend, yet GTO has failed launches even for </a:t>
            </a:r>
            <a:r>
              <a:rPr lang="en-CA" sz="2200">
                <a:solidFill>
                  <a:schemeClr val="accent3">
                    <a:lumMod val="25000"/>
                  </a:schemeClr>
                </a:solidFill>
                <a:latin typeface="Abadi"/>
              </a:rPr>
              <a:t>higher flight numbers.</a:t>
            </a:r>
            <a:endParaRPr lang="en-CA"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01BB5D5F-4B48-B4AE-0794-30BACC086005}"/>
              </a:ext>
            </a:extLst>
          </p:cNvPr>
          <p:cNvPicPr>
            <a:picLocks noChangeAspect="1"/>
          </p:cNvPicPr>
          <p:nvPr/>
        </p:nvPicPr>
        <p:blipFill>
          <a:blip r:embed="rId3"/>
          <a:stretch>
            <a:fillRect/>
          </a:stretch>
        </p:blipFill>
        <p:spPr>
          <a:xfrm>
            <a:off x="934720" y="1514151"/>
            <a:ext cx="8696960" cy="2884819"/>
          </a:xfrm>
          <a:prstGeom prst="rect">
            <a:avLst/>
          </a:prstGeom>
          <a:ln>
            <a:solidFill>
              <a:schemeClr val="tx1"/>
            </a:solidFill>
          </a:ln>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785851"/>
            <a:ext cx="9671818" cy="1083137"/>
          </a:xfrm>
          <a:prstGeom prst="rect">
            <a:avLst/>
          </a:prstGeom>
        </p:spPr>
        <p:txBody>
          <a:bodyPr lIns="91440" tIns="45720" rIns="91440" bIns="45720" anchor="t">
            <a:normAutofit fontScale="92500"/>
          </a:bodyPr>
          <a:lstStyle/>
          <a:p>
            <a:pPr marL="0" indent="0">
              <a:lnSpc>
                <a:spcPct val="100000"/>
              </a:lnSpc>
              <a:spcBef>
                <a:spcPts val="1400"/>
              </a:spcBef>
              <a:buNone/>
            </a:pPr>
            <a:r>
              <a:rPr lang="en-CA" sz="2200" dirty="0">
                <a:solidFill>
                  <a:schemeClr val="accent3">
                    <a:lumMod val="25000"/>
                  </a:schemeClr>
                </a:solidFill>
                <a:latin typeface="Abadi"/>
              </a:rPr>
              <a:t>From the scatter plot, we see that higher values of payload mass give successful launches for orbits LEO, Polar and ISS, however, SSO has no data for higher payload mass. GTO has both successful and failed launches for low and high payload mass.</a:t>
            </a: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FF4CAFBB-5629-07A4-E50A-B06F9ACB249D}"/>
              </a:ext>
            </a:extLst>
          </p:cNvPr>
          <p:cNvPicPr>
            <a:picLocks noChangeAspect="1"/>
          </p:cNvPicPr>
          <p:nvPr/>
        </p:nvPicPr>
        <p:blipFill>
          <a:blip r:embed="rId3"/>
          <a:stretch>
            <a:fillRect/>
          </a:stretch>
        </p:blipFill>
        <p:spPr>
          <a:xfrm>
            <a:off x="938981" y="1459833"/>
            <a:ext cx="8986683" cy="2893658"/>
          </a:xfrm>
          <a:prstGeom prst="rect">
            <a:avLst/>
          </a:prstGeom>
          <a:ln>
            <a:solidFill>
              <a:schemeClr val="tx1"/>
            </a:solidFill>
          </a:ln>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599597"/>
            <a:ext cx="8930958" cy="128174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The line chart shows that the yearly average launch success rate has steadily increased from 2013 onwards.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5" descr="Chart&#10;&#10;Description automatically generated">
            <a:extLst>
              <a:ext uri="{FF2B5EF4-FFF2-40B4-BE49-F238E27FC236}">
                <a16:creationId xmlns:a16="http://schemas.microsoft.com/office/drawing/2014/main" id="{545B6544-3325-63C0-8944-6D5CEEBC05F1}"/>
              </a:ext>
            </a:extLst>
          </p:cNvPr>
          <p:cNvPicPr>
            <a:picLocks noChangeAspect="1"/>
          </p:cNvPicPr>
          <p:nvPr/>
        </p:nvPicPr>
        <p:blipFill>
          <a:blip r:embed="rId3"/>
          <a:stretch>
            <a:fillRect/>
          </a:stretch>
        </p:blipFill>
        <p:spPr>
          <a:xfrm>
            <a:off x="873760" y="1436920"/>
            <a:ext cx="8392160" cy="2815760"/>
          </a:xfrm>
          <a:prstGeom prst="rect">
            <a:avLst/>
          </a:prstGeom>
          <a:ln>
            <a:solidFill>
              <a:schemeClr val="tx1"/>
            </a:solidFill>
          </a:ln>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90330" y="1622425"/>
            <a:ext cx="4787509" cy="366045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to get all launch site names from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column of </a:t>
            </a:r>
            <a:r>
              <a:rPr lang="en-US" sz="2200" dirty="0" err="1">
                <a:solidFill>
                  <a:schemeClr val="accent3">
                    <a:lumMod val="25000"/>
                  </a:schemeClr>
                </a:solidFill>
                <a:latin typeface="Abadi"/>
              </a:rPr>
              <a:t>spacextbl</a:t>
            </a:r>
            <a:r>
              <a:rPr lang="en-US" sz="2200" dirty="0">
                <a:solidFill>
                  <a:schemeClr val="accent3">
                    <a:lumMod val="25000"/>
                  </a:schemeClr>
                </a:solidFill>
                <a:latin typeface="Abadi"/>
              </a:rPr>
              <a:t> table using 'distinct'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8" descr="Graphical user interface, text, application, email&#10;&#10;Description automatically generated">
            <a:extLst>
              <a:ext uri="{FF2B5EF4-FFF2-40B4-BE49-F238E27FC236}">
                <a16:creationId xmlns:a16="http://schemas.microsoft.com/office/drawing/2014/main" id="{34F493DD-5ED1-AC76-DF84-DC4DAFE20DFB}"/>
              </a:ext>
            </a:extLst>
          </p:cNvPr>
          <p:cNvPicPr>
            <a:picLocks noChangeAspect="1"/>
          </p:cNvPicPr>
          <p:nvPr/>
        </p:nvPicPr>
        <p:blipFill>
          <a:blip r:embed="rId3"/>
          <a:stretch>
            <a:fillRect/>
          </a:stretch>
        </p:blipFill>
        <p:spPr>
          <a:xfrm>
            <a:off x="5872480" y="1626356"/>
            <a:ext cx="5140960" cy="3544328"/>
          </a:xfrm>
          <a:prstGeom prst="rect">
            <a:avLst/>
          </a:prstGeom>
          <a:ln>
            <a:solidFill>
              <a:schemeClr val="tx1"/>
            </a:solidFill>
          </a:ln>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696763"/>
            <a:ext cx="5579171" cy="274277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5 launch sites starting with CCA using 'limit' and wildcard character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6" descr="Graphical user interface, application, Word&#10;&#10;Description automatically generated">
            <a:extLst>
              <a:ext uri="{FF2B5EF4-FFF2-40B4-BE49-F238E27FC236}">
                <a16:creationId xmlns:a16="http://schemas.microsoft.com/office/drawing/2014/main" id="{03911F2F-3C48-A4AE-C8EE-DB6FA93FDE5C}"/>
              </a:ext>
            </a:extLst>
          </p:cNvPr>
          <p:cNvPicPr>
            <a:picLocks noChangeAspect="1"/>
          </p:cNvPicPr>
          <p:nvPr/>
        </p:nvPicPr>
        <p:blipFill>
          <a:blip r:embed="rId3"/>
          <a:stretch>
            <a:fillRect/>
          </a:stretch>
        </p:blipFill>
        <p:spPr>
          <a:xfrm>
            <a:off x="902111" y="1416180"/>
            <a:ext cx="7769942" cy="965349"/>
          </a:xfrm>
          <a:prstGeom prst="rect">
            <a:avLst/>
          </a:prstGeom>
          <a:ln>
            <a:solidFill>
              <a:schemeClr val="tx1"/>
            </a:solidFill>
          </a:ln>
        </p:spPr>
      </p:pic>
      <p:pic>
        <p:nvPicPr>
          <p:cNvPr id="7" name="Picture 7" descr="Table&#10;&#10;Description automatically generated">
            <a:extLst>
              <a:ext uri="{FF2B5EF4-FFF2-40B4-BE49-F238E27FC236}">
                <a16:creationId xmlns:a16="http://schemas.microsoft.com/office/drawing/2014/main" id="{407B55C8-E323-C1EC-8F1F-DC4647085DA8}"/>
              </a:ext>
            </a:extLst>
          </p:cNvPr>
          <p:cNvPicPr>
            <a:picLocks noChangeAspect="1"/>
          </p:cNvPicPr>
          <p:nvPr/>
        </p:nvPicPr>
        <p:blipFill>
          <a:blip r:embed="rId4"/>
          <a:stretch>
            <a:fillRect/>
          </a:stretch>
        </p:blipFill>
        <p:spPr>
          <a:xfrm>
            <a:off x="6014885" y="2594518"/>
            <a:ext cx="5815779" cy="3168383"/>
          </a:xfrm>
          <a:prstGeom prst="rect">
            <a:avLst/>
          </a:prstGeom>
          <a:ln>
            <a:solidFill>
              <a:schemeClr val="tx1"/>
            </a:solidFill>
          </a:ln>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345141"/>
            <a:ext cx="9745589" cy="134020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total payload mass using sum() function and 'where' clause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5" descr="Graphical user interface, application&#10;&#10;Description automatically generated">
            <a:extLst>
              <a:ext uri="{FF2B5EF4-FFF2-40B4-BE49-F238E27FC236}">
                <a16:creationId xmlns:a16="http://schemas.microsoft.com/office/drawing/2014/main" id="{343823DC-56CF-A590-45A6-AC2703A5930D}"/>
              </a:ext>
            </a:extLst>
          </p:cNvPr>
          <p:cNvPicPr>
            <a:picLocks noChangeAspect="1"/>
          </p:cNvPicPr>
          <p:nvPr/>
        </p:nvPicPr>
        <p:blipFill>
          <a:blip r:embed="rId3"/>
          <a:stretch>
            <a:fillRect/>
          </a:stretch>
        </p:blipFill>
        <p:spPr>
          <a:xfrm>
            <a:off x="766917" y="1719337"/>
            <a:ext cx="10252586" cy="2018228"/>
          </a:xfrm>
          <a:prstGeom prst="rect">
            <a:avLst/>
          </a:prstGeom>
          <a:ln>
            <a:solidFill>
              <a:schemeClr val="tx1"/>
            </a:solidFill>
          </a:ln>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210" y="4396105"/>
            <a:ext cx="10883509" cy="143541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average payload mass for F9 v1.1 using avg() function and where clause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5" descr="Graphical user interface, text, application&#10;&#10;Description automatically generated">
            <a:extLst>
              <a:ext uri="{FF2B5EF4-FFF2-40B4-BE49-F238E27FC236}">
                <a16:creationId xmlns:a16="http://schemas.microsoft.com/office/drawing/2014/main" id="{90AE5758-1F02-E3E2-A2F5-98B88706F7EA}"/>
              </a:ext>
            </a:extLst>
          </p:cNvPr>
          <p:cNvPicPr>
            <a:picLocks noChangeAspect="1"/>
          </p:cNvPicPr>
          <p:nvPr/>
        </p:nvPicPr>
        <p:blipFill>
          <a:blip r:embed="rId3"/>
          <a:stretch>
            <a:fillRect/>
          </a:stretch>
        </p:blipFill>
        <p:spPr>
          <a:xfrm>
            <a:off x="772160" y="1715681"/>
            <a:ext cx="10109200" cy="2055039"/>
          </a:xfrm>
          <a:prstGeom prst="rect">
            <a:avLst/>
          </a:prstGeom>
          <a:ln>
            <a:solidFill>
              <a:schemeClr val="tx1"/>
            </a:solidFill>
          </a:ln>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66553"/>
            <a:ext cx="10126179" cy="466555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This report deals with the scenario, methodology, results and findings of the analysis of SpaceX Falcon 9 launch data. For this project, data collection was done using the SpaceX API and web scraping a Wikipedia webpage for Falcon 9 launch details. Then data wrangling and transformation was done, followed by data visualization using Python libraries, Folium map and an interactive dashboard built using Plotly Dash. Classification models of different kinds were trained on the data after choosing the optimum hyperparameters and their performance was then evaluated. The model, EDA and further data visualizations revealed many insights into the various factors involved in a successful launch.</a:t>
            </a:r>
            <a:endParaRPr lang="en-US">
              <a:solidFill>
                <a:schemeClr val="accent3">
                  <a:lumMod val="25000"/>
                </a:schemeClr>
              </a:solidFill>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131945"/>
            <a:ext cx="9745589" cy="204501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first successful ground landing date using </a:t>
            </a: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 method and concatenation, then min() method for earliest date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5" descr="Graphical user interface, text, application&#10;&#10;Description automatically generated">
            <a:extLst>
              <a:ext uri="{FF2B5EF4-FFF2-40B4-BE49-F238E27FC236}">
                <a16:creationId xmlns:a16="http://schemas.microsoft.com/office/drawing/2014/main" id="{C07E79A2-58F1-59F4-8CF6-A083E9D43360}"/>
              </a:ext>
            </a:extLst>
          </p:cNvPr>
          <p:cNvPicPr>
            <a:picLocks noChangeAspect="1"/>
          </p:cNvPicPr>
          <p:nvPr/>
        </p:nvPicPr>
        <p:blipFill>
          <a:blip r:embed="rId3"/>
          <a:stretch>
            <a:fillRect/>
          </a:stretch>
        </p:blipFill>
        <p:spPr>
          <a:xfrm>
            <a:off x="772160" y="1715909"/>
            <a:ext cx="9743440" cy="1709142"/>
          </a:xfrm>
          <a:prstGeom prst="rect">
            <a:avLst/>
          </a:prstGeom>
          <a:ln>
            <a:solidFill>
              <a:schemeClr val="tx1"/>
            </a:solidFill>
          </a:ln>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040505"/>
            <a:ext cx="9745589" cy="213645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booster versions with landing outcome successful(drone ship) and payload mass in given range using 'between' and 'where' clause.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2" descr="Graphical user interface, text, application&#10;&#10;Description automatically generated">
            <a:extLst>
              <a:ext uri="{FF2B5EF4-FFF2-40B4-BE49-F238E27FC236}">
                <a16:creationId xmlns:a16="http://schemas.microsoft.com/office/drawing/2014/main" id="{7E376D32-6D9C-AC79-1218-1C80E177047E}"/>
              </a:ext>
            </a:extLst>
          </p:cNvPr>
          <p:cNvPicPr>
            <a:picLocks noChangeAspect="1"/>
          </p:cNvPicPr>
          <p:nvPr/>
        </p:nvPicPr>
        <p:blipFill>
          <a:blip r:embed="rId3"/>
          <a:stretch>
            <a:fillRect/>
          </a:stretch>
        </p:blipFill>
        <p:spPr>
          <a:xfrm>
            <a:off x="907354" y="1556350"/>
            <a:ext cx="8305472" cy="2248340"/>
          </a:xfrm>
          <a:prstGeom prst="rect">
            <a:avLst/>
          </a:prstGeom>
          <a:ln>
            <a:solidFill>
              <a:schemeClr val="tx1"/>
            </a:solidFill>
          </a:ln>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269865"/>
            <a:ext cx="10517749" cy="90709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for total of successful and failed missions using count() method and wildcard character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5" descr="Graphical user interface, text, application, email&#10;&#10;Description automatically generated">
            <a:extLst>
              <a:ext uri="{FF2B5EF4-FFF2-40B4-BE49-F238E27FC236}">
                <a16:creationId xmlns:a16="http://schemas.microsoft.com/office/drawing/2014/main" id="{92126B0B-BFDE-6E81-8277-59240E69CB8C}"/>
              </a:ext>
            </a:extLst>
          </p:cNvPr>
          <p:cNvPicPr>
            <a:picLocks noChangeAspect="1"/>
          </p:cNvPicPr>
          <p:nvPr/>
        </p:nvPicPr>
        <p:blipFill>
          <a:blip r:embed="rId3"/>
          <a:stretch>
            <a:fillRect/>
          </a:stretch>
        </p:blipFill>
        <p:spPr>
          <a:xfrm>
            <a:off x="853440" y="1460960"/>
            <a:ext cx="8016240" cy="3570319"/>
          </a:xfrm>
          <a:prstGeom prst="rect">
            <a:avLst/>
          </a:prstGeom>
          <a:ln>
            <a:solidFill>
              <a:schemeClr val="tx1"/>
            </a:solidFill>
          </a:ln>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73210" y="5107305"/>
            <a:ext cx="9745589" cy="1069658"/>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SQL query for booster versions with maximum payload with subquery. The subquery returns the maximum payload mass using max() method, which is used in the 'where' clause of the outer query to match the booster versions.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5" descr="Graphical user interface, application, Word&#10;&#10;Description automatically generated">
            <a:extLst>
              <a:ext uri="{FF2B5EF4-FFF2-40B4-BE49-F238E27FC236}">
                <a16:creationId xmlns:a16="http://schemas.microsoft.com/office/drawing/2014/main" id="{43F262EA-90E6-2A41-4772-42CF588086FD}"/>
              </a:ext>
            </a:extLst>
          </p:cNvPr>
          <p:cNvPicPr>
            <a:picLocks noChangeAspect="1"/>
          </p:cNvPicPr>
          <p:nvPr/>
        </p:nvPicPr>
        <p:blipFill>
          <a:blip r:embed="rId3"/>
          <a:stretch>
            <a:fillRect/>
          </a:stretch>
        </p:blipFill>
        <p:spPr>
          <a:xfrm>
            <a:off x="1005840" y="1488845"/>
            <a:ext cx="8940800" cy="3524710"/>
          </a:xfrm>
          <a:prstGeom prst="rect">
            <a:avLst/>
          </a:prstGeom>
          <a:ln>
            <a:solidFill>
              <a:schemeClr val="tx1"/>
            </a:solidFill>
          </a:ln>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294505"/>
            <a:ext cx="9745589" cy="188245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SQL query to list the failed landing outcomes in drone ship, their booster versions, and launch site names for in year 2015 with 'where' clause and substr() method to find year, month</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5" descr="Graphical user interface, text, application, chat or text message&#10;&#10;Description automatically generated">
            <a:extLst>
              <a:ext uri="{FF2B5EF4-FFF2-40B4-BE49-F238E27FC236}">
                <a16:creationId xmlns:a16="http://schemas.microsoft.com/office/drawing/2014/main" id="{865364D7-EB13-A4E0-BABA-53776E643855}"/>
              </a:ext>
            </a:extLst>
          </p:cNvPr>
          <p:cNvPicPr>
            <a:picLocks noChangeAspect="1"/>
          </p:cNvPicPr>
          <p:nvPr/>
        </p:nvPicPr>
        <p:blipFill>
          <a:blip r:embed="rId3"/>
          <a:stretch>
            <a:fillRect/>
          </a:stretch>
        </p:blipFill>
        <p:spPr>
          <a:xfrm>
            <a:off x="904240" y="1530041"/>
            <a:ext cx="10109200" cy="2121517"/>
          </a:xfrm>
          <a:prstGeom prst="rect">
            <a:avLst/>
          </a:prstGeom>
          <a:ln>
            <a:solidFill>
              <a:schemeClr val="tx1"/>
            </a:solidFill>
          </a:ln>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853305"/>
            <a:ext cx="9745589" cy="132365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SQL query to rank the count of successful landing outcomes between the date 2010-06-04 and 2017-03-20, in descending order using count() method, 'where' clause, 'order by' and 'group by'</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5" descr="Graphical user interface, text, application&#10;&#10;Description automatically generated">
            <a:extLst>
              <a:ext uri="{FF2B5EF4-FFF2-40B4-BE49-F238E27FC236}">
                <a16:creationId xmlns:a16="http://schemas.microsoft.com/office/drawing/2014/main" id="{E909CE8F-1969-484C-4BFB-4563DBB5099D}"/>
              </a:ext>
            </a:extLst>
          </p:cNvPr>
          <p:cNvPicPr>
            <a:picLocks noChangeAspect="1"/>
          </p:cNvPicPr>
          <p:nvPr/>
        </p:nvPicPr>
        <p:blipFill>
          <a:blip r:embed="rId3"/>
          <a:stretch>
            <a:fillRect/>
          </a:stretch>
        </p:blipFill>
        <p:spPr>
          <a:xfrm>
            <a:off x="944880" y="1719876"/>
            <a:ext cx="9499600" cy="2280328"/>
          </a:xfrm>
          <a:prstGeom prst="rect">
            <a:avLst/>
          </a:prstGeom>
          <a:ln>
            <a:solidFill>
              <a:schemeClr val="tx1"/>
            </a:solidFill>
          </a:ln>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39587"/>
            <a:ext cx="9745589" cy="106195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Folium map showing the locations of all launch sites. It is found that they are all close to the Equator, as well as near coastlines.</a:t>
            </a:r>
          </a:p>
          <a:p>
            <a:endParaRPr lang="en-US">
              <a:solidFill>
                <a:srgbClr val="000000"/>
              </a:solidFill>
              <a:latin typeface="Calibri" panose="020F0502020204030204"/>
              <a:cs typeface="Calibri" panose="020F0502020204030204"/>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 on geographical map</a:t>
            </a:r>
          </a:p>
        </p:txBody>
      </p:sp>
      <p:pic>
        <p:nvPicPr>
          <p:cNvPr id="4" name="Picture 5" descr="Map&#10;&#10;Description automatically generated">
            <a:extLst>
              <a:ext uri="{FF2B5EF4-FFF2-40B4-BE49-F238E27FC236}">
                <a16:creationId xmlns:a16="http://schemas.microsoft.com/office/drawing/2014/main" id="{F655EB5E-3045-1847-16AD-2D044C8E2F26}"/>
              </a:ext>
            </a:extLst>
          </p:cNvPr>
          <p:cNvPicPr>
            <a:picLocks noChangeAspect="1"/>
          </p:cNvPicPr>
          <p:nvPr/>
        </p:nvPicPr>
        <p:blipFill>
          <a:blip r:embed="rId3"/>
          <a:stretch>
            <a:fillRect/>
          </a:stretch>
        </p:blipFill>
        <p:spPr>
          <a:xfrm>
            <a:off x="2536723" y="1464427"/>
            <a:ext cx="6921909" cy="3462113"/>
          </a:xfrm>
          <a:prstGeom prst="rect">
            <a:avLst/>
          </a:prstGeom>
          <a:ln>
            <a:solidFill>
              <a:schemeClr val="tx1"/>
            </a:solidFill>
          </a:ln>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922786"/>
            <a:ext cx="9745589" cy="1254177"/>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a:rPr>
              <a:t>Color coded icons (red for failure, green for success) corresponding to each launch from a selected launch site, here KLC LC-39A has 3 failures and 10 successful launches. This was obtained by zooming in on a cluster such as the one on the right, showing 30 launches in total</a:t>
            </a: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coded Launch outcomes for site KLC LC-39A</a:t>
            </a:r>
          </a:p>
        </p:txBody>
      </p:sp>
      <p:pic>
        <p:nvPicPr>
          <p:cNvPr id="2" name="Picture 3" descr="Map&#10;&#10;Description automatically generated">
            <a:extLst>
              <a:ext uri="{FF2B5EF4-FFF2-40B4-BE49-F238E27FC236}">
                <a16:creationId xmlns:a16="http://schemas.microsoft.com/office/drawing/2014/main" id="{A1CECDB7-C567-974F-1752-123F5138A2A7}"/>
              </a:ext>
            </a:extLst>
          </p:cNvPr>
          <p:cNvPicPr>
            <a:picLocks noChangeAspect="1"/>
          </p:cNvPicPr>
          <p:nvPr/>
        </p:nvPicPr>
        <p:blipFill>
          <a:blip r:embed="rId3"/>
          <a:stretch>
            <a:fillRect/>
          </a:stretch>
        </p:blipFill>
        <p:spPr>
          <a:xfrm>
            <a:off x="2290917" y="1446671"/>
            <a:ext cx="6946489" cy="3362432"/>
          </a:xfrm>
          <a:prstGeom prst="rect">
            <a:avLst/>
          </a:prstGeom>
          <a:ln>
            <a:solidFill>
              <a:schemeClr val="tx1"/>
            </a:solidFill>
          </a:ln>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591204"/>
            <a:ext cx="10711762" cy="1365148"/>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Lines depicting calculated distance from the selected launch site CCAFS LC-40 to its proximities- one a point on the nearest coastline (0.93 km), another a nearby city Cape Canaveral (18.05 km) This shows that launch sites are in close proximity to places such as railways, highways, cities and coastlines</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from a launch site to its proximities</a:t>
            </a:r>
          </a:p>
        </p:txBody>
      </p:sp>
      <p:pic>
        <p:nvPicPr>
          <p:cNvPr id="2" name="Picture 3" descr="Map&#10;&#10;Description automatically generated">
            <a:extLst>
              <a:ext uri="{FF2B5EF4-FFF2-40B4-BE49-F238E27FC236}">
                <a16:creationId xmlns:a16="http://schemas.microsoft.com/office/drawing/2014/main" id="{3B834C4F-7EBD-8E3C-167D-780DF3FA4F59}"/>
              </a:ext>
            </a:extLst>
          </p:cNvPr>
          <p:cNvPicPr>
            <a:picLocks noChangeAspect="1"/>
          </p:cNvPicPr>
          <p:nvPr/>
        </p:nvPicPr>
        <p:blipFill>
          <a:blip r:embed="rId3"/>
          <a:stretch>
            <a:fillRect/>
          </a:stretch>
        </p:blipFill>
        <p:spPr>
          <a:xfrm>
            <a:off x="6100916" y="1631269"/>
            <a:ext cx="4844845" cy="2415591"/>
          </a:xfrm>
          <a:prstGeom prst="rect">
            <a:avLst/>
          </a:prstGeom>
          <a:ln>
            <a:solidFill>
              <a:schemeClr val="tx1"/>
            </a:solidFill>
          </a:ln>
        </p:spPr>
      </p:pic>
      <p:pic>
        <p:nvPicPr>
          <p:cNvPr id="4" name="Picture 5" descr="A picture containing diagram&#10;&#10;Description automatically generated">
            <a:extLst>
              <a:ext uri="{FF2B5EF4-FFF2-40B4-BE49-F238E27FC236}">
                <a16:creationId xmlns:a16="http://schemas.microsoft.com/office/drawing/2014/main" id="{C4FF3835-0E3F-3635-55C1-C7C580FBF031}"/>
              </a:ext>
            </a:extLst>
          </p:cNvPr>
          <p:cNvPicPr>
            <a:picLocks noChangeAspect="1"/>
          </p:cNvPicPr>
          <p:nvPr/>
        </p:nvPicPr>
        <p:blipFill>
          <a:blip r:embed="rId4"/>
          <a:stretch>
            <a:fillRect/>
          </a:stretch>
        </p:blipFill>
        <p:spPr>
          <a:xfrm>
            <a:off x="1098755" y="1628989"/>
            <a:ext cx="4734232" cy="2420151"/>
          </a:xfrm>
          <a:prstGeom prst="rect">
            <a:avLst/>
          </a:prstGeom>
          <a:ln>
            <a:solidFill>
              <a:schemeClr val="tx1"/>
            </a:solidFill>
          </a:ln>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76523"/>
            <a:ext cx="10171880" cy="196593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a:rPr>
              <a:t>This project was to analyze rocket launches of the SpaceX Falcon 9 rocket and predict whether the first stage of the rocket lands successfully, in which case it can be reused and the cost of the rocket launch can be determined accordingly.</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a:rPr>
              <a:t>The purpose of this project is to derive information that can be used by a rival company to bid against SpaceX for a rocket launch.</a:t>
            </a:r>
            <a:endParaRPr lang="en-US" sz="2200" dirty="0">
              <a:solidFill>
                <a:schemeClr val="accent3">
                  <a:lumMod val="25000"/>
                </a:schemeClr>
              </a:solidFill>
              <a:latin typeface="Abadi" panose="020B0604020104020204" pitchFamily="34" charset="0"/>
            </a:endParaRPr>
          </a:p>
        </p:txBody>
      </p:sp>
      <p:sp>
        <p:nvSpPr>
          <p:cNvPr id="2" name="TextBox 1">
            <a:extLst>
              <a:ext uri="{FF2B5EF4-FFF2-40B4-BE49-F238E27FC236}">
                <a16:creationId xmlns:a16="http://schemas.microsoft.com/office/drawing/2014/main" id="{43FCD83F-43B5-0274-B9A3-3A6F12BCEFA0}"/>
              </a:ext>
            </a:extLst>
          </p:cNvPr>
          <p:cNvSpPr txBox="1"/>
          <p:nvPr/>
        </p:nvSpPr>
        <p:spPr>
          <a:xfrm>
            <a:off x="1370370" y="3932903"/>
            <a:ext cx="9457403" cy="1107996"/>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dirty="0">
                <a:solidFill>
                  <a:schemeClr val="accent1"/>
                </a:solidFill>
                <a:ea typeface="+mn-lt"/>
                <a:cs typeface="+mn-lt"/>
              </a:rPr>
              <a:t>The main question we are trying to answer is: </a:t>
            </a:r>
            <a:r>
              <a:rPr lang="en-US" sz="2200" b="1" i="1" dirty="0">
                <a:solidFill>
                  <a:schemeClr val="accent1"/>
                </a:solidFill>
                <a:ea typeface="+mn-lt"/>
                <a:cs typeface="+mn-lt"/>
              </a:rPr>
              <a:t>"Given the features of the rocket launch such as payload mass, launch site, etc., can we predict if the first stage lands successfully?"</a:t>
            </a:r>
            <a:endParaRPr lang="en-US" b="1" dirty="0">
              <a:solidFill>
                <a:schemeClr val="accent1"/>
              </a:solidFill>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68590"/>
            <a:ext cx="10224911" cy="1008373"/>
          </a:xfrm>
          <a:prstGeom prst="rect">
            <a:avLst/>
          </a:prstGeom>
        </p:spPr>
        <p:txBody>
          <a:bodyPr lIns="91440" tIns="45720" rIns="91440" bIns="45720" anchor="t">
            <a:normAutofit fontScale="70000" lnSpcReduction="20000"/>
          </a:bodyPr>
          <a:lstStyle/>
          <a:p>
            <a:pPr marL="0" indent="0">
              <a:lnSpc>
                <a:spcPct val="100000"/>
              </a:lnSpc>
              <a:spcBef>
                <a:spcPts val="1400"/>
              </a:spcBef>
              <a:buNone/>
            </a:pPr>
            <a:r>
              <a:rPr lang="en-US" sz="2200" dirty="0">
                <a:solidFill>
                  <a:schemeClr val="accent3">
                    <a:lumMod val="25000"/>
                  </a:schemeClr>
                </a:solidFill>
                <a:latin typeface="Abadi"/>
                <a:cs typeface="Calibri" panose="020F0502020204030204"/>
              </a:rPr>
              <a:t>Pie chart showing successful launches of all launch sites, i.e. total count of class column for each launch site, as fraction of total set of successful launches. </a:t>
            </a:r>
          </a:p>
          <a:p>
            <a:pPr marL="0" indent="0">
              <a:lnSpc>
                <a:spcPct val="100000"/>
              </a:lnSpc>
              <a:spcBef>
                <a:spcPts val="1400"/>
              </a:spcBef>
              <a:buNone/>
            </a:pPr>
            <a:r>
              <a:rPr lang="en-US" sz="2200" dirty="0">
                <a:solidFill>
                  <a:schemeClr val="accent3">
                    <a:lumMod val="25000"/>
                  </a:schemeClr>
                </a:solidFill>
                <a:latin typeface="Abadi"/>
                <a:cs typeface="Calibri" panose="020F0502020204030204"/>
              </a:rPr>
              <a:t>We see that KSC LC-39 A has the highest percentage share of successful launches at 41.7%, while CCAFS SLC-40 has the lowest.</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Launch Success count for All sites</a:t>
            </a:r>
          </a:p>
        </p:txBody>
      </p:sp>
      <p:pic>
        <p:nvPicPr>
          <p:cNvPr id="2" name="Picture 3" descr="Chart, pie chart&#10;&#10;Description automatically generated">
            <a:extLst>
              <a:ext uri="{FF2B5EF4-FFF2-40B4-BE49-F238E27FC236}">
                <a16:creationId xmlns:a16="http://schemas.microsoft.com/office/drawing/2014/main" id="{F77BE9C1-6281-F00E-B0C8-10A72BA38902}"/>
              </a:ext>
            </a:extLst>
          </p:cNvPr>
          <p:cNvPicPr>
            <a:picLocks noChangeAspect="1"/>
          </p:cNvPicPr>
          <p:nvPr/>
        </p:nvPicPr>
        <p:blipFill>
          <a:blip r:embed="rId3"/>
          <a:stretch>
            <a:fillRect/>
          </a:stretch>
        </p:blipFill>
        <p:spPr>
          <a:xfrm>
            <a:off x="2131143" y="1448098"/>
            <a:ext cx="7917424" cy="3543933"/>
          </a:xfrm>
          <a:prstGeom prst="rect">
            <a:avLst/>
          </a:prstGeom>
          <a:ln>
            <a:solidFill>
              <a:schemeClr val="tx1"/>
            </a:solidFill>
          </a:ln>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897" y="5119430"/>
            <a:ext cx="10514713" cy="1057533"/>
          </a:xfrm>
          <a:prstGeom prst="rect">
            <a:avLst/>
          </a:prstGeom>
        </p:spPr>
        <p:txBody>
          <a:bodyPr lIns="91440" tIns="45720" rIns="91440" bIns="45720" anchor="t">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a:rPr>
              <a:t>Pie chart of success to failure ratio for KSC LC – 39A, which is the launch site with the highest launch success ratio among all the sites.</a:t>
            </a:r>
          </a:p>
          <a:p>
            <a:pPr marL="0" indent="0">
              <a:lnSpc>
                <a:spcPct val="100000"/>
              </a:lnSpc>
              <a:spcBef>
                <a:spcPts val="1400"/>
              </a:spcBef>
              <a:buNone/>
            </a:pPr>
            <a:r>
              <a:rPr lang="en-US" sz="2200" dirty="0">
                <a:solidFill>
                  <a:schemeClr val="accent3">
                    <a:lumMod val="25000"/>
                  </a:schemeClr>
                </a:solidFill>
                <a:latin typeface="Abadi"/>
              </a:rPr>
              <a:t>Here we see that of all the past launches at this site, 76.9% have been successful</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launch site with highest launch success ratio</a:t>
            </a:r>
          </a:p>
        </p:txBody>
      </p:sp>
      <p:pic>
        <p:nvPicPr>
          <p:cNvPr id="2" name="Picture 3" descr="Chart, pie chart&#10;&#10;Description automatically generated">
            <a:extLst>
              <a:ext uri="{FF2B5EF4-FFF2-40B4-BE49-F238E27FC236}">
                <a16:creationId xmlns:a16="http://schemas.microsoft.com/office/drawing/2014/main" id="{42696377-AC68-2A3A-39D6-A076CF2F8950}"/>
              </a:ext>
            </a:extLst>
          </p:cNvPr>
          <p:cNvPicPr>
            <a:picLocks noChangeAspect="1"/>
          </p:cNvPicPr>
          <p:nvPr/>
        </p:nvPicPr>
        <p:blipFill>
          <a:blip r:embed="rId3"/>
          <a:stretch>
            <a:fillRect/>
          </a:stretch>
        </p:blipFill>
        <p:spPr>
          <a:xfrm>
            <a:off x="2155723" y="1474871"/>
            <a:ext cx="8015747" cy="3441225"/>
          </a:xfrm>
          <a:prstGeom prst="rect">
            <a:avLst/>
          </a:prstGeom>
          <a:ln>
            <a:solidFill>
              <a:schemeClr val="tx1"/>
            </a:solidFill>
          </a:ln>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861334"/>
            <a:ext cx="10414662" cy="1315629"/>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a:rPr>
              <a:t>Scatter plot of Payload vs. Launch Outcome scatter plot for all sites within a chosen payload range 2500-7500 kg as selected in the range slider, color coded by booster version</a:t>
            </a:r>
            <a:endParaRPr lang="en-US"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On examining different payload ranges, it was found that lighter payloads (&lt;5000kg) have greater success rates than heavier ones for all boosters. For heavy payloads, however, data was there on only FT and B4 versions. The FT booster has the highest success rate among all versions.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of Payload mass vs Launch outcome for all sites</a:t>
            </a:r>
          </a:p>
        </p:txBody>
      </p:sp>
      <p:pic>
        <p:nvPicPr>
          <p:cNvPr id="2" name="Picture 3" descr="Chart, scatter chart, bubble chart&#10;&#10;Description automatically generated">
            <a:extLst>
              <a:ext uri="{FF2B5EF4-FFF2-40B4-BE49-F238E27FC236}">
                <a16:creationId xmlns:a16="http://schemas.microsoft.com/office/drawing/2014/main" id="{59CCD89F-5709-9FAC-BB0B-8F4B4C1056D5}"/>
              </a:ext>
            </a:extLst>
          </p:cNvPr>
          <p:cNvPicPr>
            <a:picLocks noChangeAspect="1"/>
          </p:cNvPicPr>
          <p:nvPr/>
        </p:nvPicPr>
        <p:blipFill>
          <a:blip r:embed="rId3"/>
          <a:stretch>
            <a:fillRect/>
          </a:stretch>
        </p:blipFill>
        <p:spPr>
          <a:xfrm>
            <a:off x="1909916" y="1453325"/>
            <a:ext cx="8224683" cy="3398288"/>
          </a:xfrm>
          <a:prstGeom prst="rect">
            <a:avLst/>
          </a:prstGeom>
          <a:ln>
            <a:solidFill>
              <a:schemeClr val="tx1"/>
            </a:solidFill>
          </a:ln>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43752" y="4159178"/>
            <a:ext cx="10512505" cy="2263008"/>
          </a:xfrm>
          <a:prstGeom prst="rect">
            <a:avLst/>
          </a:prstGeom>
        </p:spPr>
        <p:txBody>
          <a:bodyPr vert="horz" lIns="91440" tIns="45720" rIns="91440" bIns="45720" rtlCol="0" anchor="t">
            <a:normAutofit fontScale="92500"/>
          </a:bodyPr>
          <a:lstStyle/>
          <a:p>
            <a:pPr>
              <a:lnSpc>
                <a:spcPct val="100000"/>
              </a:lnSpc>
              <a:spcBef>
                <a:spcPts val="1400"/>
              </a:spcBef>
              <a:buFont typeface="Arial"/>
              <a:buChar char="•"/>
            </a:pPr>
            <a:r>
              <a:rPr lang="en-US" sz="2200" dirty="0">
                <a:solidFill>
                  <a:schemeClr val="accent3">
                    <a:lumMod val="25000"/>
                  </a:schemeClr>
                </a:solidFill>
                <a:latin typeface="Abadi"/>
              </a:rPr>
              <a:t>The model accuracy for all built classification models is the same, i.e., 0.833333333334</a:t>
            </a:r>
            <a:endParaRPr lang="en-US" sz="2200" dirty="0">
              <a:solidFill>
                <a:schemeClr val="accent3">
                  <a:lumMod val="25000"/>
                </a:schemeClr>
              </a:solidFill>
              <a:latin typeface="Abadi" panose="020B0604020104020204" pitchFamily="34" charset="0"/>
            </a:endParaRPr>
          </a:p>
          <a:p>
            <a:pPr>
              <a:lnSpc>
                <a:spcPct val="100000"/>
              </a:lnSpc>
              <a:spcBef>
                <a:spcPts val="1400"/>
              </a:spcBef>
              <a:buFont typeface="Arial"/>
              <a:buChar char="•"/>
            </a:pPr>
            <a:r>
              <a:rPr lang="en-US" sz="2200" dirty="0">
                <a:solidFill>
                  <a:schemeClr val="accent3">
                    <a:lumMod val="25000"/>
                  </a:schemeClr>
                </a:solidFill>
                <a:latin typeface="Abadi"/>
              </a:rPr>
              <a:t>All models have the same confusion matrix</a:t>
            </a:r>
          </a:p>
          <a:p>
            <a:pPr>
              <a:lnSpc>
                <a:spcPct val="100000"/>
              </a:lnSpc>
              <a:spcBef>
                <a:spcPts val="1400"/>
              </a:spcBef>
              <a:buFont typeface="Arial"/>
              <a:buChar char="•"/>
            </a:pPr>
            <a:r>
              <a:rPr lang="en-US" sz="2200" dirty="0">
                <a:solidFill>
                  <a:schemeClr val="accent3">
                    <a:lumMod val="25000"/>
                  </a:schemeClr>
                </a:solidFill>
                <a:latin typeface="Abadi"/>
              </a:rPr>
              <a:t>Hence, there is no single best performing model and we can choose any one of the four for our modeling and prediction purposes. We go with Decision trees as it has a slightly higher accuracy 0.887 for training data as compared to the other models (~0.84) </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2" descr="Graphical user interface, text, application&#10;&#10;Description automatically generated">
            <a:extLst>
              <a:ext uri="{FF2B5EF4-FFF2-40B4-BE49-F238E27FC236}">
                <a16:creationId xmlns:a16="http://schemas.microsoft.com/office/drawing/2014/main" id="{0081C3D4-72D2-889A-97A5-4C7CBFAF65E5}"/>
              </a:ext>
            </a:extLst>
          </p:cNvPr>
          <p:cNvPicPr>
            <a:picLocks noChangeAspect="1"/>
          </p:cNvPicPr>
          <p:nvPr/>
        </p:nvPicPr>
        <p:blipFill>
          <a:blip r:embed="rId3"/>
          <a:stretch>
            <a:fillRect/>
          </a:stretch>
        </p:blipFill>
        <p:spPr>
          <a:xfrm>
            <a:off x="840658" y="1534137"/>
            <a:ext cx="2743200" cy="962952"/>
          </a:xfrm>
          <a:prstGeom prst="rect">
            <a:avLst/>
          </a:prstGeom>
          <a:ln>
            <a:solidFill>
              <a:schemeClr val="tx1"/>
            </a:solidFill>
          </a:ln>
        </p:spPr>
      </p:pic>
      <p:pic>
        <p:nvPicPr>
          <p:cNvPr id="3" name="Picture 5" descr="Graphical user interface, text, application&#10;&#10;Description automatically generated">
            <a:extLst>
              <a:ext uri="{FF2B5EF4-FFF2-40B4-BE49-F238E27FC236}">
                <a16:creationId xmlns:a16="http://schemas.microsoft.com/office/drawing/2014/main" id="{FA4ABA36-6557-DDA4-197E-694EE70B68CE}"/>
              </a:ext>
            </a:extLst>
          </p:cNvPr>
          <p:cNvPicPr>
            <a:picLocks noChangeAspect="1"/>
          </p:cNvPicPr>
          <p:nvPr/>
        </p:nvPicPr>
        <p:blipFill>
          <a:blip r:embed="rId4"/>
          <a:stretch>
            <a:fillRect/>
          </a:stretch>
        </p:blipFill>
        <p:spPr>
          <a:xfrm>
            <a:off x="4613787" y="1521541"/>
            <a:ext cx="2509685" cy="963562"/>
          </a:xfrm>
          <a:prstGeom prst="rect">
            <a:avLst/>
          </a:prstGeom>
          <a:ln>
            <a:solidFill>
              <a:schemeClr val="tx1"/>
            </a:solidFill>
          </a:ln>
        </p:spPr>
      </p:pic>
      <p:pic>
        <p:nvPicPr>
          <p:cNvPr id="6" name="Picture 6" descr="Graphical user interface, application, Word&#10;&#10;Description automatically generated">
            <a:extLst>
              <a:ext uri="{FF2B5EF4-FFF2-40B4-BE49-F238E27FC236}">
                <a16:creationId xmlns:a16="http://schemas.microsoft.com/office/drawing/2014/main" id="{550D4C8C-0008-4C29-2BFC-00BD93011BA0}"/>
              </a:ext>
            </a:extLst>
          </p:cNvPr>
          <p:cNvPicPr>
            <a:picLocks noChangeAspect="1"/>
          </p:cNvPicPr>
          <p:nvPr/>
        </p:nvPicPr>
        <p:blipFill>
          <a:blip r:embed="rId5"/>
          <a:stretch>
            <a:fillRect/>
          </a:stretch>
        </p:blipFill>
        <p:spPr>
          <a:xfrm>
            <a:off x="8104239" y="1524722"/>
            <a:ext cx="2595717" cy="969490"/>
          </a:xfrm>
          <a:prstGeom prst="rect">
            <a:avLst/>
          </a:prstGeom>
          <a:ln>
            <a:solidFill>
              <a:schemeClr val="tx1"/>
            </a:solidFill>
          </a:ln>
        </p:spPr>
      </p:pic>
      <p:pic>
        <p:nvPicPr>
          <p:cNvPr id="7" name="Picture 7" descr="Graphical user interface, text, application, chat or text message&#10;&#10;Description automatically generated">
            <a:extLst>
              <a:ext uri="{FF2B5EF4-FFF2-40B4-BE49-F238E27FC236}">
                <a16:creationId xmlns:a16="http://schemas.microsoft.com/office/drawing/2014/main" id="{3BA67879-69D2-1572-EBF4-18A0174AF891}"/>
              </a:ext>
            </a:extLst>
          </p:cNvPr>
          <p:cNvPicPr>
            <a:picLocks noChangeAspect="1"/>
          </p:cNvPicPr>
          <p:nvPr/>
        </p:nvPicPr>
        <p:blipFill>
          <a:blip r:embed="rId6"/>
          <a:stretch>
            <a:fillRect/>
          </a:stretch>
        </p:blipFill>
        <p:spPr>
          <a:xfrm>
            <a:off x="4454013" y="2921000"/>
            <a:ext cx="2743200" cy="1016000"/>
          </a:xfrm>
          <a:prstGeom prst="rect">
            <a:avLst/>
          </a:prstGeom>
          <a:ln>
            <a:solidFill>
              <a:schemeClr val="tx1"/>
            </a:solidFill>
          </a:ln>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4822722"/>
            <a:ext cx="10510347" cy="1550169"/>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a:rPr>
              <a:t>Confusion matrix of the decision tree classification model. The columns are for model predictions and rows are for actual values. The intersections of matching labels are for True Positives and True Negatives, while mismatching labels give False Positives(Model says landed but actually didn't) and False Negatives (Model says didn't land but actually did). The quantities of each category are given inside each of the boxes and colored according to the </a:t>
            </a:r>
            <a:r>
              <a:rPr lang="en-US" sz="2200" dirty="0" err="1">
                <a:solidFill>
                  <a:schemeClr val="accent3">
                    <a:lumMod val="25000"/>
                  </a:schemeClr>
                </a:solidFill>
                <a:latin typeface="Abadi"/>
              </a:rPr>
              <a:t>colorbar</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2" descr="A picture containing application&#10;&#10;Description automatically generated">
            <a:extLst>
              <a:ext uri="{FF2B5EF4-FFF2-40B4-BE49-F238E27FC236}">
                <a16:creationId xmlns:a16="http://schemas.microsoft.com/office/drawing/2014/main" id="{A2C8D978-6370-2587-1750-08B2379F5FE5}"/>
              </a:ext>
            </a:extLst>
          </p:cNvPr>
          <p:cNvPicPr>
            <a:picLocks noChangeAspect="1"/>
          </p:cNvPicPr>
          <p:nvPr/>
        </p:nvPicPr>
        <p:blipFill>
          <a:blip r:embed="rId3"/>
          <a:stretch>
            <a:fillRect/>
          </a:stretch>
        </p:blipFill>
        <p:spPr>
          <a:xfrm>
            <a:off x="3937819" y="1455283"/>
            <a:ext cx="3738716" cy="3099403"/>
          </a:xfrm>
          <a:prstGeom prst="rect">
            <a:avLst/>
          </a:prstGeom>
          <a:ln>
            <a:solidFill>
              <a:schemeClr val="tx1"/>
            </a:solidFill>
          </a:ln>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2783" cy="3343532"/>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We were able to build a classification model of 83.34% accuracy in predicting whether or not the first stage of a Falcon 9 rocket would land successfully. </a:t>
            </a:r>
          </a:p>
          <a:p>
            <a:pPr>
              <a:lnSpc>
                <a:spcPct val="100000"/>
              </a:lnSpc>
              <a:spcBef>
                <a:spcPts val="1400"/>
              </a:spcBef>
            </a:pPr>
            <a:r>
              <a:rPr lang="en-US" sz="2200" dirty="0">
                <a:solidFill>
                  <a:schemeClr val="accent3">
                    <a:lumMod val="25000"/>
                  </a:schemeClr>
                </a:solidFill>
                <a:latin typeface="Abadi"/>
              </a:rPr>
              <a:t>The yearly average launch success rate has been increasing since 2013</a:t>
            </a:r>
          </a:p>
          <a:p>
            <a:pPr>
              <a:lnSpc>
                <a:spcPct val="100000"/>
              </a:lnSpc>
              <a:spcBef>
                <a:spcPts val="1400"/>
              </a:spcBef>
            </a:pPr>
            <a:r>
              <a:rPr lang="en-US" sz="2200" dirty="0">
                <a:solidFill>
                  <a:schemeClr val="accent3">
                    <a:lumMod val="25000"/>
                  </a:schemeClr>
                </a:solidFill>
                <a:latin typeface="Abadi"/>
              </a:rPr>
              <a:t>Several factors influence the outcome of a launch, with varying levels of impact.</a:t>
            </a:r>
          </a:p>
          <a:p>
            <a:pPr>
              <a:lnSpc>
                <a:spcPct val="100000"/>
              </a:lnSpc>
              <a:spcBef>
                <a:spcPts val="1400"/>
              </a:spcBef>
            </a:pPr>
            <a:r>
              <a:rPr lang="en-US" sz="2200" dirty="0">
                <a:solidFill>
                  <a:schemeClr val="accent3">
                    <a:lumMod val="25000"/>
                  </a:schemeClr>
                </a:solidFill>
                <a:latin typeface="Abadi"/>
              </a:rPr>
              <a:t>Certain orbits such as </a:t>
            </a:r>
            <a:r>
              <a:rPr lang="en-CA" sz="2200" dirty="0">
                <a:solidFill>
                  <a:schemeClr val="accent3">
                    <a:lumMod val="25000"/>
                  </a:schemeClr>
                </a:solidFill>
                <a:latin typeface="Abadi"/>
              </a:rPr>
              <a:t>ESL-1, GEO, HEO and SSO</a:t>
            </a:r>
            <a:r>
              <a:rPr lang="en-US" sz="2200" dirty="0">
                <a:solidFill>
                  <a:schemeClr val="accent3">
                    <a:lumMod val="25000"/>
                  </a:schemeClr>
                </a:solidFill>
                <a:latin typeface="Abadi"/>
              </a:rPr>
              <a:t>, higher flight numbers, launching from the KSC LC 39A launch site and lower payload mass are associated with higher success rates</a:t>
            </a:r>
          </a:p>
          <a:p>
            <a:pPr>
              <a:lnSpc>
                <a:spcPct val="100000"/>
              </a:lnSpc>
              <a:spcBef>
                <a:spcPts val="1400"/>
              </a:spcBef>
            </a:pPr>
            <a:r>
              <a:rPr lang="en-US" sz="2200" dirty="0">
                <a:solidFill>
                  <a:schemeClr val="accent3">
                    <a:lumMod val="25000"/>
                  </a:schemeClr>
                </a:solidFill>
                <a:latin typeface="Abadi"/>
              </a:rPr>
              <a:t>However, </a:t>
            </a:r>
            <a:r>
              <a:rPr lang="en-CA" sz="2200" dirty="0">
                <a:solidFill>
                  <a:schemeClr val="accent3">
                    <a:lumMod val="25000"/>
                  </a:schemeClr>
                </a:solidFill>
                <a:latin typeface="Abadi"/>
              </a:rPr>
              <a:t>higher values of payload mass give successful launches for orbits LEO, </a:t>
            </a:r>
            <a:r>
              <a:rPr lang="en-CA" sz="2200">
                <a:solidFill>
                  <a:schemeClr val="accent3">
                    <a:lumMod val="25000"/>
                  </a:schemeClr>
                </a:solidFill>
                <a:latin typeface="Abadi"/>
              </a:rPr>
              <a:t>Polar and ISS</a:t>
            </a:r>
            <a:endParaRPr lang="en-US" sz="2200">
              <a:solidFill>
                <a:schemeClr val="accent3">
                  <a:lumMod val="25000"/>
                </a:schemeClr>
              </a:solidFill>
              <a:latin typeface="Abadi"/>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19356"/>
            <a:ext cx="10129397" cy="4363846"/>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 </a:t>
            </a:r>
            <a:r>
              <a:rPr lang="en-US" sz="7600" dirty="0">
                <a:solidFill>
                  <a:schemeClr val="bg2">
                    <a:lumMod val="50000"/>
                  </a:schemeClr>
                </a:solidFill>
                <a:latin typeface="Abadi"/>
              </a:rPr>
              <a:t>Data was collected using the SpaceX API and web scraping historical launch records</a:t>
            </a:r>
          </a:p>
          <a:p>
            <a:pPr>
              <a:lnSpc>
                <a:spcPct val="120000"/>
              </a:lnSpc>
              <a:spcBef>
                <a:spcPts val="1400"/>
              </a:spcBef>
            </a:pPr>
            <a:r>
              <a:rPr lang="en-US" sz="8800" dirty="0">
                <a:solidFill>
                  <a:schemeClr val="accent3">
                    <a:lumMod val="25000"/>
                  </a:schemeClr>
                </a:solidFill>
                <a:latin typeface="Abadi"/>
              </a:rPr>
              <a:t>Data wrangling: </a:t>
            </a:r>
            <a:r>
              <a:rPr lang="en-US" sz="7600" dirty="0">
                <a:solidFill>
                  <a:schemeClr val="bg2">
                    <a:lumMod val="50000"/>
                  </a:schemeClr>
                </a:solidFill>
                <a:latin typeface="Abadi"/>
              </a:rPr>
              <a:t>Data was processed by dealing with null values, one-hot encoding, etc.</a:t>
            </a:r>
          </a:p>
          <a:p>
            <a:pPr>
              <a:lnSpc>
                <a:spcPct val="120000"/>
              </a:lnSpc>
              <a:spcBef>
                <a:spcPts val="1400"/>
              </a:spcBef>
            </a:pPr>
            <a:r>
              <a:rPr lang="en-US" sz="8800" dirty="0">
                <a:solidFill>
                  <a:schemeClr val="accent3">
                    <a:lumMod val="25000"/>
                  </a:schemeClr>
                </a:solidFill>
                <a:latin typeface="Abadi"/>
              </a:rPr>
              <a:t>Exploratory data analysis (EDA): </a:t>
            </a:r>
            <a:r>
              <a:rPr lang="en-US" sz="7600" dirty="0">
                <a:solidFill>
                  <a:schemeClr val="bg2">
                    <a:lumMod val="50000"/>
                  </a:schemeClr>
                </a:solidFill>
                <a:latin typeface="Abadi"/>
              </a:rPr>
              <a:t>EDA was done using SQL and Python libraries such as Matplotlib and Seaborn</a:t>
            </a:r>
            <a:endParaRPr lang="en-US" sz="8800" dirty="0">
              <a:solidFill>
                <a:schemeClr val="bg2">
                  <a:lumMod val="50000"/>
                </a:schemeClr>
              </a:solidFill>
              <a:latin typeface="Abadi"/>
              <a:cs typeface="Arial"/>
            </a:endParaRPr>
          </a:p>
          <a:p>
            <a:pPr>
              <a:lnSpc>
                <a:spcPct val="120000"/>
              </a:lnSpc>
              <a:spcBef>
                <a:spcPts val="1400"/>
              </a:spcBef>
            </a:pPr>
            <a:r>
              <a:rPr lang="en-US" sz="8800" dirty="0">
                <a:solidFill>
                  <a:schemeClr val="accent3">
                    <a:lumMod val="25000"/>
                  </a:schemeClr>
                </a:solidFill>
                <a:latin typeface="Abadi"/>
              </a:rPr>
              <a:t>Interactive visual analytics: </a:t>
            </a:r>
            <a:r>
              <a:rPr lang="en-US" sz="7600" dirty="0">
                <a:solidFill>
                  <a:schemeClr val="bg2">
                    <a:lumMod val="50000"/>
                  </a:schemeClr>
                </a:solidFill>
                <a:latin typeface="Abadi"/>
              </a:rPr>
              <a:t>Done using Folium for geographical mapping and Plotly with Dash for interactive dashboarding</a:t>
            </a:r>
            <a:r>
              <a:rPr lang="en-US" sz="8400" dirty="0">
                <a:solidFill>
                  <a:schemeClr val="accent3">
                    <a:lumMod val="25000"/>
                  </a:schemeClr>
                </a:solidFill>
                <a:latin typeface="Abadi"/>
              </a:rPr>
              <a:t> </a:t>
            </a:r>
            <a:endParaRPr lang="en-US" sz="8400">
              <a:solidFill>
                <a:schemeClr val="accent3">
                  <a:lumMod val="25000"/>
                </a:schemeClr>
              </a:solidFill>
            </a:endParaRPr>
          </a:p>
          <a:p>
            <a:pPr>
              <a:lnSpc>
                <a:spcPct val="120000"/>
              </a:lnSpc>
              <a:spcBef>
                <a:spcPts val="1400"/>
              </a:spcBef>
            </a:pPr>
            <a:r>
              <a:rPr lang="en-US" sz="8800" dirty="0">
                <a:solidFill>
                  <a:schemeClr val="accent3">
                    <a:lumMod val="25000"/>
                  </a:schemeClr>
                </a:solidFill>
                <a:latin typeface="Abadi"/>
              </a:rPr>
              <a:t>Predictive analysis using classification models:</a:t>
            </a:r>
            <a:r>
              <a:rPr lang="en-US" sz="7600" dirty="0">
                <a:solidFill>
                  <a:schemeClr val="bg2">
                    <a:lumMod val="50000"/>
                  </a:schemeClr>
                </a:solidFill>
                <a:latin typeface="Abadi"/>
              </a:rPr>
              <a:t> Various models were tested with optimal hyperparameters for performance comparison</a:t>
            </a: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687664"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Data was collected from primarily 2 sources: </a:t>
            </a:r>
            <a:endParaRPr lang="en-US" sz="2200">
              <a:solidFill>
                <a:schemeClr val="accent3">
                  <a:lumMod val="25000"/>
                </a:schemeClr>
              </a:solidFill>
              <a:latin typeface="Abadi"/>
            </a:endParaRPr>
          </a:p>
          <a:p>
            <a:pPr marL="800100" lvl="1" indent="-342900">
              <a:lnSpc>
                <a:spcPct val="100000"/>
              </a:lnSpc>
              <a:spcBef>
                <a:spcPts val="1400"/>
              </a:spcBef>
              <a:buAutoNum type="arabicPeriod"/>
            </a:pPr>
            <a:r>
              <a:rPr lang="en-US" sz="2200" dirty="0">
                <a:solidFill>
                  <a:schemeClr val="accent3">
                    <a:lumMod val="25000"/>
                  </a:schemeClr>
                </a:solidFill>
                <a:latin typeface="Abadi"/>
              </a:rPr>
              <a:t>the SpaceX API </a:t>
            </a:r>
          </a:p>
          <a:p>
            <a:pPr marL="800100" lvl="1" indent="-342900">
              <a:lnSpc>
                <a:spcPct val="100000"/>
              </a:lnSpc>
              <a:spcBef>
                <a:spcPts val="1400"/>
              </a:spcBef>
              <a:buAutoNum type="arabicPeriod"/>
            </a:pPr>
            <a:r>
              <a:rPr lang="en-US" sz="2200" dirty="0">
                <a:solidFill>
                  <a:schemeClr val="accent3">
                    <a:lumMod val="25000"/>
                  </a:schemeClr>
                </a:solidFill>
                <a:latin typeface="Abadi"/>
              </a:rPr>
              <a:t>a Wikipedia webpage containing historical launch data for the Falcon 9 rocket.</a:t>
            </a:r>
            <a:endParaRPr lang="en-US" sz="220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API used is: </a:t>
            </a:r>
            <a:r>
              <a:rPr lang="en-US" sz="2200" dirty="0">
                <a:solidFill>
                  <a:schemeClr val="accent1"/>
                </a:solidFill>
                <a:latin typeface="Abadi"/>
                <a:hlinkClick r:id="rId3">
                  <a:extLst>
                    <a:ext uri="{A12FA001-AC4F-418D-AE19-62706E023703}">
                      <ahyp:hlinkClr xmlns:ahyp="http://schemas.microsoft.com/office/drawing/2018/hyperlinkcolor" val="tx"/>
                    </a:ext>
                  </a:extLst>
                </a:hlinkClick>
              </a:rPr>
              <a:t>https://api.spacexdata.com/v4/rockets/</a:t>
            </a:r>
            <a:endParaRPr lang="en-US" sz="2200" dirty="0">
              <a:solidFill>
                <a:schemeClr val="accent1"/>
              </a:solidFill>
              <a:latin typeface="Abadi"/>
            </a:endParaRPr>
          </a:p>
          <a:p>
            <a:pPr>
              <a:lnSpc>
                <a:spcPct val="100000"/>
              </a:lnSpc>
              <a:spcBef>
                <a:spcPts val="1400"/>
              </a:spcBef>
            </a:pPr>
            <a:r>
              <a:rPr lang="en-US" sz="2200">
                <a:solidFill>
                  <a:schemeClr val="accent3">
                    <a:lumMod val="25000"/>
                  </a:schemeClr>
                </a:solidFill>
                <a:latin typeface="Abadi"/>
              </a:rPr>
              <a:t>The webpage used is: </a:t>
            </a:r>
            <a:r>
              <a:rPr lang="en-US" sz="2200" dirty="0">
                <a:solidFill>
                  <a:schemeClr val="accent1"/>
                </a:solidFill>
                <a:latin typeface="Abadi"/>
                <a:hlinkClick r:id="rId4">
                  <a:extLst>
                    <a:ext uri="{A12FA001-AC4F-418D-AE19-62706E023703}">
                      <ahyp:hlinkClr xmlns:ahyp="http://schemas.microsoft.com/office/drawing/2018/hyperlinkcolor" val="tx"/>
                    </a:ext>
                  </a:extLst>
                </a:hlinkClick>
              </a:rPr>
              <a:t>https://en.wikipedia.org/wiki/List_of_Falcon_9_and_Falcon_Heavy_launches</a:t>
            </a:r>
            <a:endParaRPr lang="en-US" sz="2200">
              <a:solidFill>
                <a:schemeClr val="accent1"/>
              </a:solidFill>
              <a:latin typeface="Abadi"/>
            </a:endParaRPr>
          </a:p>
          <a:p>
            <a:pPr>
              <a:lnSpc>
                <a:spcPct val="100000"/>
              </a:lnSpc>
              <a:spcBef>
                <a:spcPts val="1400"/>
              </a:spcBef>
            </a:pPr>
            <a:r>
              <a:rPr lang="en-US" sz="2200">
                <a:solidFill>
                  <a:schemeClr val="accent3">
                    <a:lumMod val="25000"/>
                  </a:schemeClr>
                </a:solidFill>
                <a:latin typeface="Abadi"/>
              </a:rPr>
              <a:t>For consistency, a snapshot of the webpage that was updated </a:t>
            </a:r>
            <a:r>
              <a:rPr lang="en-US" sz="2200" dirty="0">
                <a:solidFill>
                  <a:schemeClr val="accent3">
                    <a:lumMod val="25000"/>
                  </a:schemeClr>
                </a:solidFill>
                <a:latin typeface="Abadi"/>
              </a:rPr>
              <a:t>on 9th June 2021 was used as the source.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1576" y="1505257"/>
            <a:ext cx="5156458" cy="4815861"/>
          </a:xfrm>
          <a:prstGeom prst="rect">
            <a:avLst/>
          </a:prstGeom>
        </p:spPr>
        <p:txBody>
          <a:bodyPr vert="horz" lIns="91440" tIns="45720" rIns="91440" bIns="45720" rtlCol="0" anchor="t">
            <a:noAutofit/>
          </a:bodyPr>
          <a:lstStyle/>
          <a:p>
            <a:pPr>
              <a:lnSpc>
                <a:spcPct val="100000"/>
              </a:lnSpc>
              <a:spcBef>
                <a:spcPts val="1400"/>
              </a:spcBef>
            </a:pPr>
            <a:r>
              <a:rPr lang="en-US" sz="1800" dirty="0">
                <a:solidFill>
                  <a:schemeClr val="accent3">
                    <a:lumMod val="25000"/>
                  </a:schemeClr>
                </a:solidFill>
                <a:latin typeface="Abadi"/>
              </a:rPr>
              <a:t>The requests library was used to make HTTP requests to the API. We passed the relevant URL for past launch data via GET method to get the response which was returned as a JSON file.</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a:rPr>
              <a:t>It was then decoded using .</a:t>
            </a:r>
            <a:r>
              <a:rPr lang="en-US" sz="1800" err="1">
                <a:solidFill>
                  <a:schemeClr val="accent3">
                    <a:lumMod val="25000"/>
                  </a:schemeClr>
                </a:solidFill>
                <a:latin typeface="Abadi"/>
              </a:rPr>
              <a:t>json</a:t>
            </a:r>
            <a:r>
              <a:rPr lang="en-US" sz="1800" dirty="0">
                <a:solidFill>
                  <a:schemeClr val="accent3">
                    <a:lumMod val="25000"/>
                  </a:schemeClr>
                </a:solidFill>
                <a:latin typeface="Abadi"/>
              </a:rPr>
              <a:t>() method and converted into a Pandas </a:t>
            </a:r>
            <a:r>
              <a:rPr lang="en-US" sz="1800" err="1">
                <a:solidFill>
                  <a:schemeClr val="accent3">
                    <a:lumMod val="25000"/>
                  </a:schemeClr>
                </a:solidFill>
                <a:latin typeface="Abadi"/>
              </a:rPr>
              <a:t>dataframe</a:t>
            </a:r>
            <a:r>
              <a:rPr lang="en-US" sz="1800" dirty="0">
                <a:solidFill>
                  <a:schemeClr val="accent3">
                    <a:lumMod val="25000"/>
                  </a:schemeClr>
                </a:solidFill>
                <a:latin typeface="Abadi"/>
              </a:rPr>
              <a:t> using .</a:t>
            </a:r>
            <a:r>
              <a:rPr lang="en-US" sz="1800" err="1">
                <a:solidFill>
                  <a:schemeClr val="accent3">
                    <a:lumMod val="25000"/>
                  </a:schemeClr>
                </a:solidFill>
                <a:latin typeface="Abadi"/>
              </a:rPr>
              <a:t>json_normalize</a:t>
            </a:r>
            <a:r>
              <a:rPr lang="en-US" sz="1800" dirty="0">
                <a:solidFill>
                  <a:schemeClr val="accent3">
                    <a:lumMod val="25000"/>
                  </a:schemeClr>
                </a:solidFill>
                <a:latin typeface="Abadi"/>
              </a:rPr>
              <a:t>()</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a:rPr>
              <a:t>As data is primarily in the form of rocket ids, we request the API for each id to get information regarding the rocket booster name, payload, launchpads, cores etc.</a:t>
            </a:r>
          </a:p>
          <a:p>
            <a:pPr>
              <a:lnSpc>
                <a:spcPct val="100000"/>
              </a:lnSpc>
              <a:spcBef>
                <a:spcPts val="1400"/>
              </a:spcBef>
            </a:pPr>
            <a:r>
              <a:rPr lang="en-US" sz="1800" dirty="0">
                <a:solidFill>
                  <a:schemeClr val="accent3">
                    <a:lumMod val="25000"/>
                  </a:schemeClr>
                </a:solidFill>
                <a:latin typeface="Abadi"/>
              </a:rPr>
              <a:t>The data received is stored in lists, then a dictionary and finally combined to form a new </a:t>
            </a:r>
            <a:r>
              <a:rPr lang="en-US" sz="1800" err="1">
                <a:solidFill>
                  <a:schemeClr val="accent3">
                    <a:lumMod val="25000"/>
                  </a:schemeClr>
                </a:solidFill>
                <a:latin typeface="Abadi"/>
              </a:rPr>
              <a:t>dataframe</a:t>
            </a:r>
            <a:r>
              <a:rPr lang="en-US" sz="1800" dirty="0">
                <a:solidFill>
                  <a:schemeClr val="accent3">
                    <a:lumMod val="25000"/>
                  </a:schemeClr>
                </a:solidFill>
                <a:latin typeface="Abadi"/>
              </a:rPr>
              <a:t>.</a:t>
            </a:r>
            <a:endParaRPr lang="en-US" sz="1800">
              <a:solidFill>
                <a:schemeClr val="accent3">
                  <a:lumMod val="25000"/>
                </a:schemeClr>
              </a:solidFill>
              <a:cs typeface="Calibri"/>
            </a:endParaRPr>
          </a:p>
          <a:p>
            <a:pPr>
              <a:lnSpc>
                <a:spcPct val="100000"/>
              </a:lnSpc>
              <a:spcBef>
                <a:spcPts val="1400"/>
              </a:spcBef>
            </a:pPr>
            <a:r>
              <a:rPr lang="en-US" sz="1800" dirty="0">
                <a:solidFill>
                  <a:schemeClr val="accent3">
                    <a:lumMod val="25000"/>
                  </a:schemeClr>
                </a:solidFill>
                <a:latin typeface="Abadi"/>
              </a:rPr>
              <a:t>External reference: </a:t>
            </a:r>
            <a:r>
              <a:rPr lang="en-US" sz="1800" dirty="0">
                <a:solidFill>
                  <a:schemeClr val="accent1"/>
                </a:solidFill>
                <a:latin typeface="Abadi"/>
                <a:hlinkClick r:id="rId3">
                  <a:extLst>
                    <a:ext uri="{A12FA001-AC4F-418D-AE19-62706E023703}">
                      <ahyp:hlinkClr xmlns:ahyp="http://schemas.microsoft.com/office/drawing/2018/hyperlinkcolor" val="tx"/>
                    </a:ext>
                  </a:extLst>
                </a:hlinkClick>
              </a:rPr>
              <a:t>GitHub link to API notebook</a:t>
            </a:r>
            <a:r>
              <a:rPr lang="en-US" sz="1800" dirty="0">
                <a:solidFill>
                  <a:schemeClr val="accent1"/>
                </a:solidFill>
                <a:latin typeface="Abadi"/>
              </a:rPr>
              <a:t> </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16" name="Group 15">
            <a:extLst>
              <a:ext uri="{FF2B5EF4-FFF2-40B4-BE49-F238E27FC236}">
                <a16:creationId xmlns:a16="http://schemas.microsoft.com/office/drawing/2014/main" id="{166A69C7-E6A4-7A0E-5545-28B9F7BA4768}"/>
              </a:ext>
            </a:extLst>
          </p:cNvPr>
          <p:cNvGrpSpPr/>
          <p:nvPr/>
        </p:nvGrpSpPr>
        <p:grpSpPr>
          <a:xfrm>
            <a:off x="6175887" y="2304435"/>
            <a:ext cx="4903836" cy="3337445"/>
            <a:chOff x="6175887" y="2304435"/>
            <a:chExt cx="4903836" cy="3337445"/>
          </a:xfrm>
        </p:grpSpPr>
        <p:sp>
          <p:nvSpPr>
            <p:cNvPr id="7" name="Rectangle: Rounded Corners 6">
              <a:extLst>
                <a:ext uri="{FF2B5EF4-FFF2-40B4-BE49-F238E27FC236}">
                  <a16:creationId xmlns:a16="http://schemas.microsoft.com/office/drawing/2014/main" id="{309653E3-66A2-DD6A-F96A-48A9146FE214}"/>
                </a:ext>
              </a:extLst>
            </p:cNvPr>
            <p:cNvSpPr/>
            <p:nvPr/>
          </p:nvSpPr>
          <p:spPr>
            <a:xfrm>
              <a:off x="6175887" y="2304435"/>
              <a:ext cx="946354" cy="1622322"/>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cs typeface="Calibri"/>
                </a:rPr>
                <a:t>Client (us)</a:t>
              </a:r>
              <a:endParaRPr lang="en-US" dirty="0"/>
            </a:p>
          </p:txBody>
        </p:sp>
        <p:sp>
          <p:nvSpPr>
            <p:cNvPr id="8" name="Rectangle: Rounded Corners 7">
              <a:extLst>
                <a:ext uri="{FF2B5EF4-FFF2-40B4-BE49-F238E27FC236}">
                  <a16:creationId xmlns:a16="http://schemas.microsoft.com/office/drawing/2014/main" id="{EBCD4F44-D99D-1B53-F321-08E2176E919A}"/>
                </a:ext>
              </a:extLst>
            </p:cNvPr>
            <p:cNvSpPr/>
            <p:nvPr/>
          </p:nvSpPr>
          <p:spPr>
            <a:xfrm>
              <a:off x="10133369" y="2316725"/>
              <a:ext cx="946354" cy="1622322"/>
            </a:xfrm>
            <a:prstGeom prst="roundRect">
              <a:avLst/>
            </a:prstGeom>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algn="ctr"/>
              <a:r>
                <a:rPr lang="en-US" dirty="0">
                  <a:cs typeface="Calibri"/>
                </a:rPr>
                <a:t>SpaceX Web Server</a:t>
              </a:r>
              <a:endParaRPr lang="en-US" dirty="0"/>
            </a:p>
          </p:txBody>
        </p:sp>
        <p:sp>
          <p:nvSpPr>
            <p:cNvPr id="9" name="Arrow: Right 8">
              <a:extLst>
                <a:ext uri="{FF2B5EF4-FFF2-40B4-BE49-F238E27FC236}">
                  <a16:creationId xmlns:a16="http://schemas.microsoft.com/office/drawing/2014/main" id="{BCD46400-70CE-6B7F-EAA5-634F15192C1A}"/>
                </a:ext>
              </a:extLst>
            </p:cNvPr>
            <p:cNvSpPr/>
            <p:nvPr/>
          </p:nvSpPr>
          <p:spPr>
            <a:xfrm>
              <a:off x="7503242" y="2310580"/>
              <a:ext cx="2384321" cy="626806"/>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cs typeface="Calibri"/>
                </a:rPr>
                <a:t>HTTP Request</a:t>
              </a:r>
              <a:endParaRPr lang="en-US" dirty="0"/>
            </a:p>
          </p:txBody>
        </p:sp>
        <p:sp>
          <p:nvSpPr>
            <p:cNvPr id="10" name="Arrow: Right 9">
              <a:extLst>
                <a:ext uri="{FF2B5EF4-FFF2-40B4-BE49-F238E27FC236}">
                  <a16:creationId xmlns:a16="http://schemas.microsoft.com/office/drawing/2014/main" id="{3C02AC5A-A5E6-5DBF-386B-E9F8CCC6F8E8}"/>
                </a:ext>
              </a:extLst>
            </p:cNvPr>
            <p:cNvSpPr/>
            <p:nvPr/>
          </p:nvSpPr>
          <p:spPr>
            <a:xfrm flipH="1">
              <a:off x="7478661" y="3146321"/>
              <a:ext cx="2359741" cy="626806"/>
            </a:xfrm>
            <a:prstGeom prst="rightArrow">
              <a:avLst/>
            </a:prstGeom>
          </p:spPr>
          <p:style>
            <a:lnRef idx="0">
              <a:schemeClr val="accent5"/>
            </a:lnRef>
            <a:fillRef idx="3">
              <a:schemeClr val="accent5"/>
            </a:fillRef>
            <a:effectRef idx="3">
              <a:schemeClr val="accent5"/>
            </a:effectRef>
            <a:fontRef idx="minor">
              <a:schemeClr val="lt1"/>
            </a:fontRef>
          </p:style>
          <p:txBody>
            <a:bodyPr lIns="91440" tIns="45720" rIns="91440" bIns="45720" rtlCol="0" anchor="ctr"/>
            <a:lstStyle/>
            <a:p>
              <a:pPr algn="ctr"/>
              <a:r>
                <a:rPr lang="en-US" dirty="0">
                  <a:cs typeface="Calibri"/>
                </a:rPr>
                <a:t>Response</a:t>
              </a:r>
            </a:p>
          </p:txBody>
        </p:sp>
        <p:sp>
          <p:nvSpPr>
            <p:cNvPr id="11" name="Callout: Up Arrow 10">
              <a:extLst>
                <a:ext uri="{FF2B5EF4-FFF2-40B4-BE49-F238E27FC236}">
                  <a16:creationId xmlns:a16="http://schemas.microsoft.com/office/drawing/2014/main" id="{40BA8B4E-2300-C069-4936-E7EC0D806246}"/>
                </a:ext>
              </a:extLst>
            </p:cNvPr>
            <p:cNvSpPr/>
            <p:nvPr/>
          </p:nvSpPr>
          <p:spPr>
            <a:xfrm>
              <a:off x="7902677" y="3594918"/>
              <a:ext cx="1622322" cy="1388806"/>
            </a:xfrm>
            <a:prstGeom prst="upArrowCallou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cs typeface="Calibri"/>
                </a:rPr>
                <a:t>JSON file with rocket spec details</a:t>
              </a:r>
              <a:endParaRPr lang="en-US" dirty="0"/>
            </a:p>
          </p:txBody>
        </p:sp>
        <p:sp>
          <p:nvSpPr>
            <p:cNvPr id="12" name="TextBox 11">
              <a:extLst>
                <a:ext uri="{FF2B5EF4-FFF2-40B4-BE49-F238E27FC236}">
                  <a16:creationId xmlns:a16="http://schemas.microsoft.com/office/drawing/2014/main" id="{133CC204-784D-C521-8532-3D54F1A13D25}"/>
                </a:ext>
              </a:extLst>
            </p:cNvPr>
            <p:cNvSpPr txBox="1"/>
            <p:nvPr/>
          </p:nvSpPr>
          <p:spPr>
            <a:xfrm>
              <a:off x="6378677" y="5272548"/>
              <a:ext cx="44245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cs typeface="Calibri"/>
                </a:rPr>
                <a:t>Fig 1: Flowchart of  REST API call</a:t>
              </a:r>
            </a:p>
          </p:txBody>
        </p:sp>
        <p:sp>
          <p:nvSpPr>
            <p:cNvPr id="14" name="Rectangle 13">
              <a:extLst>
                <a:ext uri="{FF2B5EF4-FFF2-40B4-BE49-F238E27FC236}">
                  <a16:creationId xmlns:a16="http://schemas.microsoft.com/office/drawing/2014/main" id="{E3A9FEC1-7DA1-441E-0B42-81FDA7038B49}"/>
                </a:ext>
              </a:extLst>
            </p:cNvPr>
            <p:cNvSpPr/>
            <p:nvPr/>
          </p:nvSpPr>
          <p:spPr>
            <a:xfrm>
              <a:off x="7208274" y="2359741"/>
              <a:ext cx="110612" cy="151170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0D4BB4C-409B-2DA0-41EB-35714DA7456D}"/>
                </a:ext>
              </a:extLst>
            </p:cNvPr>
            <p:cNvSpPr/>
            <p:nvPr/>
          </p:nvSpPr>
          <p:spPr>
            <a:xfrm>
              <a:off x="9949015" y="2372030"/>
              <a:ext cx="110612" cy="151170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50346" y="1460449"/>
            <a:ext cx="5161271" cy="4770231"/>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latin typeface="Abadi"/>
                <a:cs typeface="Calibri"/>
              </a:rPr>
              <a:t>The requests library was used to make HTTP request and the HTML response was stored in a </a:t>
            </a:r>
            <a:r>
              <a:rPr lang="en-US" sz="1800" err="1">
                <a:solidFill>
                  <a:schemeClr val="accent3">
                    <a:lumMod val="25000"/>
                  </a:schemeClr>
                </a:solidFill>
                <a:latin typeface="Abadi"/>
                <a:cs typeface="Calibri"/>
              </a:rPr>
              <a:t>BeautifulSoup</a:t>
            </a:r>
            <a:r>
              <a:rPr lang="en-US" sz="1800" dirty="0">
                <a:solidFill>
                  <a:schemeClr val="accent3">
                    <a:lumMod val="25000"/>
                  </a:schemeClr>
                </a:solidFill>
                <a:latin typeface="Abadi"/>
                <a:cs typeface="Calibri"/>
              </a:rPr>
              <a:t> object.</a:t>
            </a:r>
          </a:p>
          <a:p>
            <a:pPr>
              <a:lnSpc>
                <a:spcPct val="100000"/>
              </a:lnSpc>
              <a:spcBef>
                <a:spcPts val="1400"/>
              </a:spcBef>
            </a:pPr>
            <a:r>
              <a:rPr lang="en-US" sz="1800" dirty="0">
                <a:solidFill>
                  <a:schemeClr val="accent3">
                    <a:lumMod val="25000"/>
                  </a:schemeClr>
                </a:solidFill>
                <a:latin typeface="Abadi"/>
                <a:cs typeface="Calibri"/>
              </a:rPr>
              <a:t>We locate the target table and extract the column names while iterating through each &lt;</a:t>
            </a:r>
            <a:r>
              <a:rPr lang="en-US" sz="1800" err="1">
                <a:solidFill>
                  <a:schemeClr val="accent3">
                    <a:lumMod val="25000"/>
                  </a:schemeClr>
                </a:solidFill>
                <a:latin typeface="Abadi"/>
                <a:cs typeface="Calibri"/>
              </a:rPr>
              <a:t>th</a:t>
            </a:r>
            <a:r>
              <a:rPr lang="en-US" sz="1800" dirty="0">
                <a:solidFill>
                  <a:schemeClr val="accent3">
                    <a:lumMod val="25000"/>
                  </a:schemeClr>
                </a:solidFill>
                <a:latin typeface="Abadi"/>
                <a:cs typeface="Calibri"/>
              </a:rPr>
              <a:t>&gt; element; then store them in a list</a:t>
            </a:r>
          </a:p>
          <a:p>
            <a:pPr>
              <a:lnSpc>
                <a:spcPct val="100000"/>
              </a:lnSpc>
              <a:spcBef>
                <a:spcPts val="1400"/>
              </a:spcBef>
            </a:pPr>
            <a:r>
              <a:rPr lang="en-US" sz="1800" dirty="0">
                <a:solidFill>
                  <a:schemeClr val="accent3">
                    <a:lumMod val="25000"/>
                  </a:schemeClr>
                </a:solidFill>
                <a:latin typeface="Abadi"/>
                <a:cs typeface="Calibri"/>
              </a:rPr>
              <a:t>We create an empty dictionary with keys matching the column names from the list</a:t>
            </a:r>
          </a:p>
          <a:p>
            <a:pPr>
              <a:lnSpc>
                <a:spcPct val="100000"/>
              </a:lnSpc>
              <a:spcBef>
                <a:spcPts val="1400"/>
              </a:spcBef>
            </a:pPr>
            <a:r>
              <a:rPr lang="en-US" sz="1800" dirty="0">
                <a:solidFill>
                  <a:schemeClr val="accent3">
                    <a:lumMod val="25000"/>
                  </a:schemeClr>
                </a:solidFill>
                <a:latin typeface="Abadi"/>
                <a:cs typeface="Calibri"/>
              </a:rPr>
              <a:t>We iterate through each &lt;td&gt; data element in each table row &lt;tr&gt; (parsing) to extract and append data to the dictionary, which is finally converted into a Pandas </a:t>
            </a:r>
            <a:r>
              <a:rPr lang="en-US" sz="1800" err="1">
                <a:solidFill>
                  <a:schemeClr val="accent3">
                    <a:lumMod val="25000"/>
                  </a:schemeClr>
                </a:solidFill>
                <a:latin typeface="Abadi"/>
                <a:cs typeface="Calibri"/>
              </a:rPr>
              <a:t>dataframe</a:t>
            </a:r>
            <a:endParaRPr lang="en-US" sz="1800">
              <a:solidFill>
                <a:schemeClr val="accent3">
                  <a:lumMod val="25000"/>
                </a:schemeClr>
              </a:solidFill>
              <a:cs typeface="Calibri"/>
            </a:endParaRPr>
          </a:p>
          <a:p>
            <a:pPr>
              <a:lnSpc>
                <a:spcPct val="100000"/>
              </a:lnSpc>
              <a:spcBef>
                <a:spcPts val="1400"/>
              </a:spcBef>
            </a:pPr>
            <a:r>
              <a:rPr lang="en-US" sz="1800" dirty="0">
                <a:solidFill>
                  <a:schemeClr val="accent3">
                    <a:lumMod val="25000"/>
                  </a:schemeClr>
                </a:solidFill>
                <a:latin typeface="Abadi"/>
              </a:rPr>
              <a:t>External reference:</a:t>
            </a:r>
            <a:r>
              <a:rPr lang="en-US" sz="1800" dirty="0">
                <a:solidFill>
                  <a:schemeClr val="accent1"/>
                </a:solidFill>
                <a:latin typeface="Abadi"/>
              </a:rPr>
              <a:t> </a:t>
            </a:r>
            <a:r>
              <a:rPr lang="en-US" sz="1800" dirty="0">
                <a:solidFill>
                  <a:schemeClr val="accent1"/>
                </a:solidFill>
                <a:latin typeface="Abadi"/>
                <a:hlinkClick r:id="rId3">
                  <a:extLst>
                    <a:ext uri="{A12FA001-AC4F-418D-AE19-62706E023703}">
                      <ahyp:hlinkClr xmlns:ahyp="http://schemas.microsoft.com/office/drawing/2018/hyperlinkcolor" val="tx"/>
                    </a:ext>
                  </a:extLst>
                </a:hlinkClick>
              </a:rPr>
              <a:t>GitHub link to webscraping notebook</a:t>
            </a:r>
            <a:endParaRPr lang="en-US" sz="1800" dirty="0">
              <a:solidFill>
                <a:schemeClr val="accent1"/>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Content Placeholder 4">
            <a:extLst>
              <a:ext uri="{FF2B5EF4-FFF2-40B4-BE49-F238E27FC236}">
                <a16:creationId xmlns:a16="http://schemas.microsoft.com/office/drawing/2014/main" id="{FBDC4F4B-AE48-A9F9-EF0B-C1A63E022DD4}"/>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cs typeface="Calibri"/>
            </a:endParaRPr>
          </a:p>
        </p:txBody>
      </p:sp>
      <p:grpSp>
        <p:nvGrpSpPr>
          <p:cNvPr id="18" name="Group 17">
            <a:extLst>
              <a:ext uri="{FF2B5EF4-FFF2-40B4-BE49-F238E27FC236}">
                <a16:creationId xmlns:a16="http://schemas.microsoft.com/office/drawing/2014/main" id="{0B63C8B8-4778-E1C1-9F39-4365FFB7058D}"/>
              </a:ext>
            </a:extLst>
          </p:cNvPr>
          <p:cNvGrpSpPr/>
          <p:nvPr/>
        </p:nvGrpSpPr>
        <p:grpSpPr>
          <a:xfrm>
            <a:off x="6175887" y="2304435"/>
            <a:ext cx="4903836" cy="3337445"/>
            <a:chOff x="6175887" y="2304435"/>
            <a:chExt cx="4903836" cy="3337445"/>
          </a:xfrm>
        </p:grpSpPr>
        <p:sp>
          <p:nvSpPr>
            <p:cNvPr id="9" name="Rectangle: Rounded Corners 8">
              <a:extLst>
                <a:ext uri="{FF2B5EF4-FFF2-40B4-BE49-F238E27FC236}">
                  <a16:creationId xmlns:a16="http://schemas.microsoft.com/office/drawing/2014/main" id="{C126658C-7569-D6B6-19FF-46BB00687120}"/>
                </a:ext>
              </a:extLst>
            </p:cNvPr>
            <p:cNvSpPr/>
            <p:nvPr/>
          </p:nvSpPr>
          <p:spPr>
            <a:xfrm>
              <a:off x="6175887" y="2304435"/>
              <a:ext cx="946354" cy="1622322"/>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cs typeface="Calibri"/>
                </a:rPr>
                <a:t>Client (us)</a:t>
              </a:r>
              <a:endParaRPr lang="en-US" dirty="0"/>
            </a:p>
          </p:txBody>
        </p:sp>
        <p:sp>
          <p:nvSpPr>
            <p:cNvPr id="10" name="Rectangle: Rounded Corners 9">
              <a:extLst>
                <a:ext uri="{FF2B5EF4-FFF2-40B4-BE49-F238E27FC236}">
                  <a16:creationId xmlns:a16="http://schemas.microsoft.com/office/drawing/2014/main" id="{40EE2B9A-0103-D15C-E68D-D07007D6121B}"/>
                </a:ext>
              </a:extLst>
            </p:cNvPr>
            <p:cNvSpPr/>
            <p:nvPr/>
          </p:nvSpPr>
          <p:spPr>
            <a:xfrm>
              <a:off x="10133369" y="2316725"/>
              <a:ext cx="946354" cy="1622322"/>
            </a:xfrm>
            <a:prstGeom prst="roundRect">
              <a:avLst/>
            </a:prstGeom>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algn="ctr"/>
              <a:r>
                <a:rPr lang="en-US" dirty="0">
                  <a:cs typeface="Calibri"/>
                </a:rPr>
                <a:t>Wikipedia's Web Server</a:t>
              </a:r>
              <a:endParaRPr lang="en-US" dirty="0"/>
            </a:p>
          </p:txBody>
        </p:sp>
        <p:sp>
          <p:nvSpPr>
            <p:cNvPr id="12" name="Arrow: Right 11">
              <a:extLst>
                <a:ext uri="{FF2B5EF4-FFF2-40B4-BE49-F238E27FC236}">
                  <a16:creationId xmlns:a16="http://schemas.microsoft.com/office/drawing/2014/main" id="{4626C10C-7B0B-D1EF-2D09-205A3AA32D5E}"/>
                </a:ext>
              </a:extLst>
            </p:cNvPr>
            <p:cNvSpPr/>
            <p:nvPr/>
          </p:nvSpPr>
          <p:spPr>
            <a:xfrm>
              <a:off x="7503242" y="2310580"/>
              <a:ext cx="2384321" cy="626806"/>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cs typeface="Calibri"/>
                </a:rPr>
                <a:t>HTTP Request</a:t>
              </a:r>
              <a:endParaRPr lang="en-US" dirty="0"/>
            </a:p>
          </p:txBody>
        </p:sp>
        <p:sp>
          <p:nvSpPr>
            <p:cNvPr id="13" name="Arrow: Right 12">
              <a:extLst>
                <a:ext uri="{FF2B5EF4-FFF2-40B4-BE49-F238E27FC236}">
                  <a16:creationId xmlns:a16="http://schemas.microsoft.com/office/drawing/2014/main" id="{1A67E2B3-2E09-A300-040A-DA6F080A73FE}"/>
                </a:ext>
              </a:extLst>
            </p:cNvPr>
            <p:cNvSpPr/>
            <p:nvPr/>
          </p:nvSpPr>
          <p:spPr>
            <a:xfrm flipH="1">
              <a:off x="7478661" y="3146321"/>
              <a:ext cx="2359741" cy="626806"/>
            </a:xfrm>
            <a:prstGeom prst="rightArrow">
              <a:avLst/>
            </a:prstGeom>
          </p:spPr>
          <p:style>
            <a:lnRef idx="0">
              <a:schemeClr val="accent5"/>
            </a:lnRef>
            <a:fillRef idx="3">
              <a:schemeClr val="accent5"/>
            </a:fillRef>
            <a:effectRef idx="3">
              <a:schemeClr val="accent5"/>
            </a:effectRef>
            <a:fontRef idx="minor">
              <a:schemeClr val="lt1"/>
            </a:fontRef>
          </p:style>
          <p:txBody>
            <a:bodyPr lIns="91440" tIns="45720" rIns="91440" bIns="45720" rtlCol="0" anchor="ctr"/>
            <a:lstStyle/>
            <a:p>
              <a:pPr algn="ctr"/>
              <a:r>
                <a:rPr lang="en-US" dirty="0">
                  <a:cs typeface="Calibri"/>
                </a:rPr>
                <a:t>Response</a:t>
              </a:r>
            </a:p>
          </p:txBody>
        </p:sp>
        <p:sp>
          <p:nvSpPr>
            <p:cNvPr id="14" name="Callout: Up Arrow 13">
              <a:extLst>
                <a:ext uri="{FF2B5EF4-FFF2-40B4-BE49-F238E27FC236}">
                  <a16:creationId xmlns:a16="http://schemas.microsoft.com/office/drawing/2014/main" id="{13882476-EF45-462E-EFAF-F00A41001F6F}"/>
                </a:ext>
              </a:extLst>
            </p:cNvPr>
            <p:cNvSpPr/>
            <p:nvPr/>
          </p:nvSpPr>
          <p:spPr>
            <a:xfrm>
              <a:off x="7902677" y="3594918"/>
              <a:ext cx="1622322" cy="1388806"/>
            </a:xfrm>
            <a:prstGeom prst="upArrowCallout">
              <a:avLst/>
            </a:prstGeom>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algn="ctr"/>
              <a:r>
                <a:rPr lang="en-US" dirty="0">
                  <a:cs typeface="Calibri"/>
                </a:rPr>
                <a:t>HTML file of requested webpage </a:t>
              </a:r>
              <a:endParaRPr lang="en-US">
                <a:cs typeface="Calibri"/>
              </a:endParaRPr>
            </a:p>
          </p:txBody>
        </p:sp>
        <p:sp>
          <p:nvSpPr>
            <p:cNvPr id="15" name="TextBox 14">
              <a:extLst>
                <a:ext uri="{FF2B5EF4-FFF2-40B4-BE49-F238E27FC236}">
                  <a16:creationId xmlns:a16="http://schemas.microsoft.com/office/drawing/2014/main" id="{0AB4B53C-2E32-360E-F921-8D79B00D420B}"/>
                </a:ext>
              </a:extLst>
            </p:cNvPr>
            <p:cNvSpPr txBox="1"/>
            <p:nvPr/>
          </p:nvSpPr>
          <p:spPr>
            <a:xfrm>
              <a:off x="6378677" y="5272548"/>
              <a:ext cx="44245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cs typeface="Calibri"/>
                </a:rPr>
                <a:t>Fig 2: Flowchart for HTTP request</a:t>
              </a:r>
            </a:p>
          </p:txBody>
        </p:sp>
        <p:sp>
          <p:nvSpPr>
            <p:cNvPr id="16" name="Rectangle 15">
              <a:extLst>
                <a:ext uri="{FF2B5EF4-FFF2-40B4-BE49-F238E27FC236}">
                  <a16:creationId xmlns:a16="http://schemas.microsoft.com/office/drawing/2014/main" id="{B9412AC7-6304-18BB-2F60-55F0899C26CE}"/>
                </a:ext>
              </a:extLst>
            </p:cNvPr>
            <p:cNvSpPr/>
            <p:nvPr/>
          </p:nvSpPr>
          <p:spPr>
            <a:xfrm>
              <a:off x="7208274" y="2359741"/>
              <a:ext cx="110612" cy="151170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371C2F6-095A-78F3-082C-962365E8BB7A}"/>
                </a:ext>
              </a:extLst>
            </p:cNvPr>
            <p:cNvSpPr/>
            <p:nvPr/>
          </p:nvSpPr>
          <p:spPr>
            <a:xfrm>
              <a:off x="9949015" y="2372030"/>
              <a:ext cx="110612" cy="151170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48</Slides>
  <Notes>3</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2206</cp:revision>
  <dcterms:created xsi:type="dcterms:W3CDTF">2021-04-29T18:58:34Z</dcterms:created>
  <dcterms:modified xsi:type="dcterms:W3CDTF">2023-06-12T17:38:55Z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